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
      <p:font typeface="Lato" panose="020F05020202040302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50" d="100"/>
          <a:sy n="150" d="100"/>
        </p:scale>
        <p:origin x="424"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7e4e46cfd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7e4e46cf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7e4e46cfd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7e4e46cfd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7e4e46cfd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7e4e46cfd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7e4e46cfd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f7e4e46cfd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7e4e46cf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7e4e46cf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7e4e46cfd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7e4e46cfd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7e4e46cfd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7e4e46cfd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7e4e46cfd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7e4e46cfd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7e4e46cfd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7e4e46cfd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7e4e46cfd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7e4e46cfd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19997cc2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19997cc2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19997cc2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19997cc2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19997cc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19997cc2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7e4e46cfd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7e4e46cfd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19997cf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19997cf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7e4e46cfd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7e4e46cfd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19997cfa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19997cfa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358975b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358975b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7e4e46cfd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7e4e46cfd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9af9249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9af9249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9af92498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9af92498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9af92498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9af92498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9af92498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9af92498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7e4e46c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7e4e46c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19997cfa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19997cfa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7e4e46cfd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7e4e46cfd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7e4e46cf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7e4e46c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19997cf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19997cf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7e4e46cfd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7e4e46cfd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8563559" y="461450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921131" y="2621288"/>
            <a:ext cx="2781300" cy="983100"/>
          </a:xfrm>
          <a:prstGeom prst="rect">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14;p2"/>
          <p:cNvPicPr preferRelativeResize="0"/>
          <p:nvPr/>
        </p:nvPicPr>
        <p:blipFill rotWithShape="1">
          <a:blip r:embed="rId2">
            <a:alphaModFix/>
          </a:blip>
          <a:srcRect r="3080"/>
          <a:stretch/>
        </p:blipFill>
        <p:spPr>
          <a:xfrm>
            <a:off x="1332525" y="465825"/>
            <a:ext cx="7811475" cy="4677674"/>
          </a:xfrm>
          <a:prstGeom prst="rect">
            <a:avLst/>
          </a:prstGeom>
          <a:noFill/>
          <a:ln>
            <a:noFill/>
          </a:ln>
        </p:spPr>
      </p:pic>
      <p:sp>
        <p:nvSpPr>
          <p:cNvPr id="15" name="Google Shape;15;p2"/>
          <p:cNvSpPr txBox="1">
            <a:spLocks noGrp="1"/>
          </p:cNvSpPr>
          <p:nvPr>
            <p:ph type="ctrTitle"/>
          </p:nvPr>
        </p:nvSpPr>
        <p:spPr>
          <a:xfrm>
            <a:off x="157499" y="185193"/>
            <a:ext cx="4867800" cy="17907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rgbClr val="000000"/>
              </a:buClr>
              <a:buSzPts val="4100"/>
              <a:buFont typeface="Helvetica Neue"/>
              <a:buNone/>
              <a:defRPr sz="3700" b="1" i="0" u="none" strike="noStrike" cap="none">
                <a:solidFill>
                  <a:srgbClr val="000000"/>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6" name="Google Shape;16;p2"/>
          <p:cNvSpPr txBox="1">
            <a:spLocks noGrp="1"/>
          </p:cNvSpPr>
          <p:nvPr>
            <p:ph type="subTitle" idx="1"/>
          </p:nvPr>
        </p:nvSpPr>
        <p:spPr>
          <a:xfrm>
            <a:off x="157507" y="1975888"/>
            <a:ext cx="5342400" cy="12417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800"/>
              </a:spcBef>
              <a:spcAft>
                <a:spcPts val="0"/>
              </a:spcAft>
              <a:buClr>
                <a:srgbClr val="000000"/>
              </a:buClr>
              <a:buSzPts val="2000"/>
              <a:buFont typeface="Helvetica Neue Light"/>
              <a:buNone/>
              <a:defRPr sz="2000" i="0" u="none" strike="noStrike" cap="none">
                <a:solidFill>
                  <a:srgbClr val="000000"/>
                </a:solidFill>
                <a:latin typeface="Helvetica Neue Light"/>
                <a:ea typeface="Helvetica Neue Light"/>
                <a:cs typeface="Helvetica Neue Light"/>
                <a:sym typeface="Helvetica Neue Light"/>
              </a:defRPr>
            </a:lvl1pPr>
            <a:lvl2pPr marR="0" lvl="1"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2pPr>
            <a:lvl3pPr marR="0" lvl="2"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3pPr>
            <a:lvl4pPr marR="0" lvl="3"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4pPr>
            <a:lvl5pPr marR="0" lvl="4"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5pPr>
            <a:lvl6pPr marR="0" lvl="5"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6pPr>
            <a:lvl7pPr marR="0" lvl="6"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7pPr>
            <a:lvl8pPr marR="0" lvl="7"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8pPr>
            <a:lvl9pPr marR="0" lvl="8" algn="ctr">
              <a:lnSpc>
                <a:spcPct val="90000"/>
              </a:lnSpc>
              <a:spcBef>
                <a:spcPts val="400"/>
              </a:spcBef>
              <a:spcAft>
                <a:spcPts val="0"/>
              </a:spcAft>
              <a:buClr>
                <a:schemeClr val="dk1"/>
              </a:buClr>
              <a:buSzPts val="2000"/>
              <a:buFont typeface="Helvetica Neue Light"/>
              <a:buNone/>
              <a:defRPr sz="2000" i="0" u="none" strike="noStrike" cap="none">
                <a:solidFill>
                  <a:schemeClr val="dk1"/>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2" y="0"/>
            <a:ext cx="9144010" cy="5143500"/>
          </a:xfrm>
          <a:prstGeom prst="rect">
            <a:avLst/>
          </a:prstGeom>
          <a:noFill/>
          <a:ln>
            <a:noFill/>
          </a:ln>
        </p:spPr>
      </p:pic>
      <p:sp>
        <p:nvSpPr>
          <p:cNvPr id="19" name="Google Shape;19;p3"/>
          <p:cNvSpPr txBox="1">
            <a:spLocks noGrp="1"/>
          </p:cNvSpPr>
          <p:nvPr>
            <p:ph type="sldNum" idx="12"/>
          </p:nvPr>
        </p:nvSpPr>
        <p:spPr>
          <a:xfrm>
            <a:off x="0" y="4742436"/>
            <a:ext cx="365400" cy="3345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900"/>
              <a:buFont typeface="Arial"/>
              <a:buNone/>
              <a:defRPr sz="800" b="1" i="0" u="none" strike="noStrike" cap="none">
                <a:solidFill>
                  <a:srgbClr val="366083"/>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cxnSp>
        <p:nvCxnSpPr>
          <p:cNvPr id="20" name="Google Shape;20;p3"/>
          <p:cNvCxnSpPr/>
          <p:nvPr/>
        </p:nvCxnSpPr>
        <p:spPr>
          <a:xfrm>
            <a:off x="85657" y="4755966"/>
            <a:ext cx="194100" cy="900"/>
          </a:xfrm>
          <a:prstGeom prst="straightConnector1">
            <a:avLst/>
          </a:prstGeom>
          <a:noFill/>
          <a:ln w="9525" cap="flat" cmpd="sng">
            <a:solidFill>
              <a:srgbClr val="366083"/>
            </a:solidFill>
            <a:prstDash val="solid"/>
            <a:round/>
            <a:headEnd type="none" w="sm" len="sm"/>
            <a:tailEnd type="none" w="sm" len="sm"/>
          </a:ln>
        </p:spPr>
      </p:cxnSp>
      <p:sp>
        <p:nvSpPr>
          <p:cNvPr id="21" name="Google Shape;21;p3"/>
          <p:cNvSpPr txBox="1">
            <a:spLocks noGrp="1"/>
          </p:cNvSpPr>
          <p:nvPr>
            <p:ph type="subTitle" idx="1"/>
          </p:nvPr>
        </p:nvSpPr>
        <p:spPr>
          <a:xfrm rot="-5400592">
            <a:off x="-744311" y="3742113"/>
            <a:ext cx="1743300" cy="274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SzPts val="2100"/>
              <a:buNone/>
              <a:defRPr sz="800">
                <a:solidFill>
                  <a:srgbClr val="366083"/>
                </a:solidFill>
              </a:defRPr>
            </a:lvl1pPr>
            <a:lvl2pPr lvl="1" algn="l">
              <a:lnSpc>
                <a:spcPct val="90000"/>
              </a:lnSpc>
              <a:spcBef>
                <a:spcPts val="800"/>
              </a:spcBef>
              <a:spcAft>
                <a:spcPts val="0"/>
              </a:spcAft>
              <a:buSzPts val="1800"/>
              <a:buNone/>
              <a:defRPr/>
            </a:lvl2pPr>
            <a:lvl3pPr lvl="2" algn="l">
              <a:lnSpc>
                <a:spcPct val="90000"/>
              </a:lnSpc>
              <a:spcBef>
                <a:spcPts val="800"/>
              </a:spcBef>
              <a:spcAft>
                <a:spcPts val="0"/>
              </a:spcAft>
              <a:buSzPts val="1500"/>
              <a:buNone/>
              <a:defRPr/>
            </a:lvl3pPr>
            <a:lvl4pPr lvl="3" algn="l">
              <a:lnSpc>
                <a:spcPct val="90000"/>
              </a:lnSpc>
              <a:spcBef>
                <a:spcPts val="800"/>
              </a:spcBef>
              <a:spcAft>
                <a:spcPts val="0"/>
              </a:spcAft>
              <a:buSzPts val="1400"/>
              <a:buNone/>
              <a:defRPr/>
            </a:lvl4pPr>
            <a:lvl5pPr lvl="4" algn="l">
              <a:lnSpc>
                <a:spcPct val="90000"/>
              </a:lnSpc>
              <a:spcBef>
                <a:spcPts val="800"/>
              </a:spcBef>
              <a:spcAft>
                <a:spcPts val="0"/>
              </a:spcAft>
              <a:buSzPts val="1400"/>
              <a:buNone/>
              <a:defRPr/>
            </a:lvl5pPr>
            <a:lvl6pPr lvl="5" algn="l">
              <a:lnSpc>
                <a:spcPct val="90000"/>
              </a:lnSpc>
              <a:spcBef>
                <a:spcPts val="800"/>
              </a:spcBef>
              <a:spcAft>
                <a:spcPts val="0"/>
              </a:spcAft>
              <a:buSzPts val="1400"/>
              <a:buNone/>
              <a:defRPr/>
            </a:lvl6pPr>
            <a:lvl7pPr lvl="6" algn="l">
              <a:lnSpc>
                <a:spcPct val="90000"/>
              </a:lnSpc>
              <a:spcBef>
                <a:spcPts val="800"/>
              </a:spcBef>
              <a:spcAft>
                <a:spcPts val="0"/>
              </a:spcAft>
              <a:buSzPts val="1400"/>
              <a:buNone/>
              <a:defRPr/>
            </a:lvl7pPr>
            <a:lvl8pPr lvl="7" algn="l">
              <a:lnSpc>
                <a:spcPct val="90000"/>
              </a:lnSpc>
              <a:spcBef>
                <a:spcPts val="800"/>
              </a:spcBef>
              <a:spcAft>
                <a:spcPts val="0"/>
              </a:spcAft>
              <a:buSzPts val="1400"/>
              <a:buNone/>
              <a:defRPr/>
            </a:lvl8pPr>
            <a:lvl9pPr lvl="8" algn="l">
              <a:lnSpc>
                <a:spcPct val="90000"/>
              </a:lnSpc>
              <a:spcBef>
                <a:spcPts val="80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Presentation II">
  <p:cSld name="End Presentation_1">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rotWithShape="1">
          <a:blip r:embed="rId2">
            <a:alphaModFix/>
          </a:blip>
          <a:srcRect/>
          <a:stretch/>
        </p:blipFill>
        <p:spPr>
          <a:xfrm>
            <a:off x="0" y="0"/>
            <a:ext cx="9144725"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5"/>
          <p:cNvPicPr preferRelativeResize="0"/>
          <p:nvPr/>
        </p:nvPicPr>
        <p:blipFill rotWithShape="1">
          <a:blip r:embed="rId2">
            <a:alphaModFix/>
          </a:blip>
          <a:srcRect/>
          <a:stretch/>
        </p:blipFill>
        <p:spPr>
          <a:xfrm>
            <a:off x="-5" y="0"/>
            <a:ext cx="9144000" cy="5143113"/>
          </a:xfrm>
          <a:prstGeom prst="rect">
            <a:avLst/>
          </a:prstGeom>
          <a:noFill/>
          <a:ln>
            <a:noFill/>
          </a:ln>
        </p:spPr>
      </p:pic>
      <p:sp>
        <p:nvSpPr>
          <p:cNvPr id="28" name="Google Shape;28;p5"/>
          <p:cNvSpPr txBox="1">
            <a:spLocks noGrp="1"/>
          </p:cNvSpPr>
          <p:nvPr>
            <p:ph type="ctrTitle"/>
          </p:nvPr>
        </p:nvSpPr>
        <p:spPr>
          <a:xfrm>
            <a:off x="921124" y="439743"/>
            <a:ext cx="4867800" cy="17907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dk1"/>
              </a:buClr>
              <a:buSzPts val="4500"/>
              <a:buFont typeface="Helvetica Neue"/>
              <a:buNone/>
              <a:defRPr sz="4100" b="1" i="0" u="none" strike="noStrike" cap="none">
                <a:solidFill>
                  <a:srgbClr val="366083"/>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9" name="Google Shape;29;p5"/>
          <p:cNvSpPr/>
          <p:nvPr/>
        </p:nvSpPr>
        <p:spPr>
          <a:xfrm>
            <a:off x="921131" y="2621288"/>
            <a:ext cx="2781300" cy="983100"/>
          </a:xfrm>
          <a:prstGeom prst="rect">
            <a:avLst/>
          </a:pr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subTitle" idx="1"/>
          </p:nvPr>
        </p:nvSpPr>
        <p:spPr>
          <a:xfrm>
            <a:off x="921132" y="2307113"/>
            <a:ext cx="5342400" cy="12417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800"/>
              </a:spcBef>
              <a:spcAft>
                <a:spcPts val="0"/>
              </a:spcAft>
              <a:buClr>
                <a:schemeClr val="dk1"/>
              </a:buClr>
              <a:buSzPts val="1800"/>
              <a:buNone/>
              <a:defRPr sz="4100" i="0" u="none" strike="noStrike" cap="none">
                <a:solidFill>
                  <a:srgbClr val="4D9FD7"/>
                </a:solidFill>
              </a:defRPr>
            </a:lvl1pPr>
            <a:lvl2pPr marR="0" lvl="1" algn="ctr">
              <a:lnSpc>
                <a:spcPct val="90000"/>
              </a:lnSpc>
              <a:spcBef>
                <a:spcPts val="400"/>
              </a:spcBef>
              <a:spcAft>
                <a:spcPts val="0"/>
              </a:spcAft>
              <a:buClr>
                <a:schemeClr val="dk1"/>
              </a:buClr>
              <a:buSzPts val="1500"/>
              <a:buNone/>
              <a:defRPr sz="1500" i="0" u="none" strike="noStrike" cap="none">
                <a:solidFill>
                  <a:schemeClr val="dk1"/>
                </a:solidFill>
              </a:defRPr>
            </a:lvl2pPr>
            <a:lvl3pPr marR="0" lvl="2" algn="ctr">
              <a:lnSpc>
                <a:spcPct val="90000"/>
              </a:lnSpc>
              <a:spcBef>
                <a:spcPts val="400"/>
              </a:spcBef>
              <a:spcAft>
                <a:spcPts val="0"/>
              </a:spcAft>
              <a:buClr>
                <a:schemeClr val="dk1"/>
              </a:buClr>
              <a:buSzPts val="1400"/>
              <a:buNone/>
              <a:defRPr sz="1400" i="0" u="none" strike="noStrike" cap="none">
                <a:solidFill>
                  <a:schemeClr val="dk1"/>
                </a:solidFill>
              </a:defRPr>
            </a:lvl3pPr>
            <a:lvl4pPr marR="0" lvl="3" algn="ctr">
              <a:lnSpc>
                <a:spcPct val="90000"/>
              </a:lnSpc>
              <a:spcBef>
                <a:spcPts val="400"/>
              </a:spcBef>
              <a:spcAft>
                <a:spcPts val="0"/>
              </a:spcAft>
              <a:buClr>
                <a:schemeClr val="dk1"/>
              </a:buClr>
              <a:buSzPts val="1200"/>
              <a:buNone/>
              <a:defRPr sz="1200" i="0" u="none" strike="noStrike" cap="none">
                <a:solidFill>
                  <a:schemeClr val="dk1"/>
                </a:solidFill>
              </a:defRPr>
            </a:lvl4pPr>
            <a:lvl5pPr marR="0" lvl="4" algn="ctr">
              <a:lnSpc>
                <a:spcPct val="90000"/>
              </a:lnSpc>
              <a:spcBef>
                <a:spcPts val="400"/>
              </a:spcBef>
              <a:spcAft>
                <a:spcPts val="0"/>
              </a:spcAft>
              <a:buClr>
                <a:schemeClr val="dk1"/>
              </a:buClr>
              <a:buSzPts val="1200"/>
              <a:buNone/>
              <a:defRPr sz="1200" i="0" u="none" strike="noStrike" cap="none">
                <a:solidFill>
                  <a:schemeClr val="dk1"/>
                </a:solidFill>
              </a:defRPr>
            </a:lvl5pPr>
            <a:lvl6pPr marR="0" lvl="5" algn="ctr">
              <a:lnSpc>
                <a:spcPct val="90000"/>
              </a:lnSpc>
              <a:spcBef>
                <a:spcPts val="400"/>
              </a:spcBef>
              <a:spcAft>
                <a:spcPts val="0"/>
              </a:spcAft>
              <a:buClr>
                <a:schemeClr val="dk1"/>
              </a:buClr>
              <a:buSzPts val="1200"/>
              <a:buNone/>
              <a:defRPr sz="1200" i="0" u="none" strike="noStrike" cap="none">
                <a:solidFill>
                  <a:schemeClr val="dk1"/>
                </a:solidFill>
              </a:defRPr>
            </a:lvl6pPr>
            <a:lvl7pPr marR="0" lvl="6" algn="ctr">
              <a:lnSpc>
                <a:spcPct val="90000"/>
              </a:lnSpc>
              <a:spcBef>
                <a:spcPts val="400"/>
              </a:spcBef>
              <a:spcAft>
                <a:spcPts val="0"/>
              </a:spcAft>
              <a:buClr>
                <a:schemeClr val="dk1"/>
              </a:buClr>
              <a:buSzPts val="1200"/>
              <a:buNone/>
              <a:defRPr sz="1200" i="0" u="none" strike="noStrike" cap="none">
                <a:solidFill>
                  <a:schemeClr val="dk1"/>
                </a:solidFill>
              </a:defRPr>
            </a:lvl7pPr>
            <a:lvl8pPr marR="0" lvl="7" algn="ctr">
              <a:lnSpc>
                <a:spcPct val="90000"/>
              </a:lnSpc>
              <a:spcBef>
                <a:spcPts val="400"/>
              </a:spcBef>
              <a:spcAft>
                <a:spcPts val="0"/>
              </a:spcAft>
              <a:buClr>
                <a:schemeClr val="dk1"/>
              </a:buClr>
              <a:buSzPts val="1200"/>
              <a:buNone/>
              <a:defRPr sz="1200" i="0" u="none" strike="noStrike" cap="none">
                <a:solidFill>
                  <a:schemeClr val="dk1"/>
                </a:solidFill>
              </a:defRPr>
            </a:lvl8pPr>
            <a:lvl9pPr marR="0" lvl="8" algn="ctr">
              <a:lnSpc>
                <a:spcPct val="90000"/>
              </a:lnSpc>
              <a:spcBef>
                <a:spcPts val="400"/>
              </a:spcBef>
              <a:spcAft>
                <a:spcPts val="0"/>
              </a:spcAft>
              <a:buClr>
                <a:schemeClr val="dk1"/>
              </a:buClr>
              <a:buSzPts val="1200"/>
              <a:buNone/>
              <a:defRPr sz="1200" i="0" u="none" strike="noStrike" cap="none">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33" name="Google Shape;33;p6"/>
          <p:cNvPicPr preferRelativeResize="0"/>
          <p:nvPr/>
        </p:nvPicPr>
        <p:blipFill rotWithShape="1">
          <a:blip r:embed="rId2">
            <a:alphaModFix/>
          </a:blip>
          <a:srcRect/>
          <a:stretch/>
        </p:blipFill>
        <p:spPr>
          <a:xfrm>
            <a:off x="-679" y="0"/>
            <a:ext cx="9144675" cy="5143500"/>
          </a:xfrm>
          <a:prstGeom prst="rect">
            <a:avLst/>
          </a:prstGeom>
          <a:noFill/>
          <a:ln>
            <a:noFill/>
          </a:ln>
        </p:spPr>
      </p:pic>
      <p:sp>
        <p:nvSpPr>
          <p:cNvPr id="34" name="Google Shape;34;p6"/>
          <p:cNvSpPr txBox="1">
            <a:spLocks noGrp="1"/>
          </p:cNvSpPr>
          <p:nvPr>
            <p:ph type="title"/>
          </p:nvPr>
        </p:nvSpPr>
        <p:spPr>
          <a:xfrm>
            <a:off x="623888" y="1976718"/>
            <a:ext cx="5165100" cy="594900"/>
          </a:xfrm>
          <a:prstGeom prst="rect">
            <a:avLst/>
          </a:prstGeom>
          <a:noFill/>
          <a:ln>
            <a:noFill/>
          </a:ln>
        </p:spPr>
        <p:txBody>
          <a:bodyPr spcFirstLastPara="1" wrap="square" lIns="68575" tIns="34275" rIns="68575" bIns="34275" anchor="ctr" anchorCtr="0">
            <a:noAutofit/>
          </a:bodyPr>
          <a:lstStyle>
            <a:lvl1pPr marR="0" lvl="0" algn="l">
              <a:lnSpc>
                <a:spcPct val="100000"/>
              </a:lnSpc>
              <a:spcBef>
                <a:spcPts val="0"/>
              </a:spcBef>
              <a:spcAft>
                <a:spcPts val="0"/>
              </a:spcAft>
              <a:buClr>
                <a:schemeClr val="dk1"/>
              </a:buClr>
              <a:buSzPts val="4500"/>
              <a:buFont typeface="Helvetica Neue"/>
              <a:buNone/>
              <a:defRPr sz="3600" b="1" i="0" u="none" strike="noStrike" cap="none">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5" name="Google Shape;35;p6"/>
          <p:cNvSpPr/>
          <p:nvPr/>
        </p:nvSpPr>
        <p:spPr>
          <a:xfrm>
            <a:off x="7763625" y="3103856"/>
            <a:ext cx="662100" cy="167700"/>
          </a:xfrm>
          <a:prstGeom prst="rect">
            <a:avLst/>
          </a:prstGeom>
          <a:solidFill>
            <a:srgbClr val="36608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d Presentation I">
  <p:cSld name="End Presentation">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900"/>
              <a:buFont typeface="Arial"/>
              <a:buNone/>
              <a:defRPr sz="130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7"/>
          <p:cNvPicPr preferRelativeResize="0"/>
          <p:nvPr/>
        </p:nvPicPr>
        <p:blipFill rotWithShape="1">
          <a:blip r:embed="rId2">
            <a:alphaModFix/>
          </a:blip>
          <a:srcRect/>
          <a:stretch/>
        </p:blipFill>
        <p:spPr>
          <a:xfrm>
            <a:off x="-362" y="0"/>
            <a:ext cx="9144725" cy="5143500"/>
          </a:xfrm>
          <a:prstGeom prst="rect">
            <a:avLst/>
          </a:prstGeom>
          <a:noFill/>
          <a:ln>
            <a:noFill/>
          </a:ln>
        </p:spPr>
      </p:pic>
      <p:sp>
        <p:nvSpPr>
          <p:cNvPr id="39" name="Google Shape;39;p7"/>
          <p:cNvSpPr/>
          <p:nvPr/>
        </p:nvSpPr>
        <p:spPr>
          <a:xfrm>
            <a:off x="3644050" y="1949150"/>
            <a:ext cx="1864500" cy="1347300"/>
          </a:xfrm>
          <a:prstGeom prst="rect">
            <a:avLst/>
          </a:prstGeom>
          <a:solidFill>
            <a:srgbClr val="3660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9"/>
          <p:cNvGrpSpPr/>
          <p:nvPr/>
        </p:nvGrpSpPr>
        <p:grpSpPr>
          <a:xfrm>
            <a:off x="830392" y="1191256"/>
            <a:ext cx="745763" cy="45826"/>
            <a:chOff x="4580561" y="2589004"/>
            <a:chExt cx="1064464" cy="25200"/>
          </a:xfrm>
        </p:grpSpPr>
        <p:sp>
          <p:nvSpPr>
            <p:cNvPr id="44" name="Google Shape;4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9"/>
          <p:cNvSpPr txBox="1">
            <a:spLocks noGrp="1"/>
          </p:cNvSpPr>
          <p:nvPr>
            <p:ph type="title"/>
          </p:nvPr>
        </p:nvSpPr>
        <p:spPr>
          <a:xfrm>
            <a:off x="729450" y="1318650"/>
            <a:ext cx="7688700" cy="535200"/>
          </a:xfrm>
          <a:prstGeom prst="rect">
            <a:avLst/>
          </a:prstGeom>
        </p:spPr>
        <p:txBody>
          <a:bodyPr spcFirstLastPara="1" wrap="square" lIns="68575" tIns="34275" rIns="68575" bIns="34275" anchor="ctr"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7" name="Google Shape;47;p9"/>
          <p:cNvSpPr txBox="1">
            <a:spLocks noGrp="1"/>
          </p:cNvSpPr>
          <p:nvPr>
            <p:ph type="body" idx="1"/>
          </p:nvPr>
        </p:nvSpPr>
        <p:spPr>
          <a:xfrm>
            <a:off x="729450" y="2078875"/>
            <a:ext cx="7688700" cy="22611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48" name="Google Shape;48;p9"/>
          <p:cNvSpPr txBox="1">
            <a:spLocks noGrp="1"/>
          </p:cNvSpPr>
          <p:nvPr>
            <p:ph type="sldNum" idx="12"/>
          </p:nvPr>
        </p:nvSpPr>
        <p:spPr>
          <a:xfrm>
            <a:off x="8536302" y="4749851"/>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10"/>
          <p:cNvGrpSpPr/>
          <p:nvPr/>
        </p:nvGrpSpPr>
        <p:grpSpPr>
          <a:xfrm>
            <a:off x="830392" y="1191256"/>
            <a:ext cx="745763" cy="45826"/>
            <a:chOff x="4580561" y="2589004"/>
            <a:chExt cx="1064464" cy="25200"/>
          </a:xfrm>
        </p:grpSpPr>
        <p:sp>
          <p:nvSpPr>
            <p:cNvPr id="52" name="Google Shape;52;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10"/>
          <p:cNvSpPr txBox="1">
            <a:spLocks noGrp="1"/>
          </p:cNvSpPr>
          <p:nvPr>
            <p:ph type="title"/>
          </p:nvPr>
        </p:nvSpPr>
        <p:spPr>
          <a:xfrm>
            <a:off x="729450" y="1318650"/>
            <a:ext cx="7688400" cy="535200"/>
          </a:xfrm>
          <a:prstGeom prst="rect">
            <a:avLst/>
          </a:prstGeom>
        </p:spPr>
        <p:txBody>
          <a:bodyPr spcFirstLastPara="1" wrap="square" lIns="68575" tIns="34275" rIns="68575" bIns="34275" anchor="ctr"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5" name="Google Shape;55;p10"/>
          <p:cNvSpPr txBox="1">
            <a:spLocks noGrp="1"/>
          </p:cNvSpPr>
          <p:nvPr>
            <p:ph type="sldNum" idx="12"/>
          </p:nvPr>
        </p:nvSpPr>
        <p:spPr>
          <a:xfrm>
            <a:off x="8536302" y="4749851"/>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Helvetica Neue Light"/>
              <a:buNone/>
              <a:defRPr sz="33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Helvetica Neue Light"/>
              <a:buChar char="•"/>
              <a:defRPr sz="2100" b="0" i="0" u="none" strike="noStrike" cap="none">
                <a:solidFill>
                  <a:schemeClr val="dk1"/>
                </a:solidFill>
                <a:latin typeface="Helvetica Neue Light"/>
                <a:ea typeface="Helvetica Neue Light"/>
                <a:cs typeface="Helvetica Neue Light"/>
                <a:sym typeface="Helvetica Neue Light"/>
              </a:defRPr>
            </a:lvl1pPr>
            <a:lvl2pPr marL="914400" marR="0" lvl="1" indent="-342900" algn="l" rtl="0">
              <a:lnSpc>
                <a:spcPct val="90000"/>
              </a:lnSpc>
              <a:spcBef>
                <a:spcPts val="400"/>
              </a:spcBef>
              <a:spcAft>
                <a:spcPts val="0"/>
              </a:spcAft>
              <a:buClr>
                <a:schemeClr val="dk1"/>
              </a:buClr>
              <a:buSzPts val="1800"/>
              <a:buFont typeface="Helvetica Neue Light"/>
              <a:buChar char="•"/>
              <a:defRPr sz="1800" b="0" i="0" u="none" strike="noStrike" cap="none">
                <a:solidFill>
                  <a:schemeClr val="dk1"/>
                </a:solidFill>
                <a:latin typeface="Helvetica Neue Light"/>
                <a:ea typeface="Helvetica Neue Light"/>
                <a:cs typeface="Helvetica Neue Light"/>
                <a:sym typeface="Helvetica Neue Light"/>
              </a:defRPr>
            </a:lvl2pPr>
            <a:lvl3pPr marL="1371600" marR="0" lvl="2" indent="-323850" algn="l" rtl="0">
              <a:lnSpc>
                <a:spcPct val="90000"/>
              </a:lnSpc>
              <a:spcBef>
                <a:spcPts val="400"/>
              </a:spcBef>
              <a:spcAft>
                <a:spcPts val="0"/>
              </a:spcAft>
              <a:buClr>
                <a:schemeClr val="dk1"/>
              </a:buClr>
              <a:buSzPts val="1500"/>
              <a:buFont typeface="Helvetica Neue Light"/>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4pPr>
            <a:lvl5pPr marL="2286000" marR="0" lvl="4"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5pPr>
            <a:lvl6pPr marL="2743200" marR="0" lvl="5"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6pPr>
            <a:lvl7pPr marL="3200400" marR="0" lvl="6"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7pPr>
            <a:lvl8pPr marL="3657600" marR="0" lvl="7"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8pPr>
            <a:lvl9pPr marL="4114800" marR="0" lvl="8"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800"/>
              <a:buFont typeface="Helvetica Neue Light"/>
              <a:buNone/>
              <a:defRPr sz="800" b="0" i="0" u="none" strike="noStrike" cap="none">
                <a:solidFill>
                  <a:srgbClr val="888888"/>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800"/>
              <a:buFont typeface="Helvetica Neue Light"/>
              <a:buNone/>
              <a:defRPr sz="800" b="0" i="0" u="none" strike="noStrike" cap="none">
                <a:solidFill>
                  <a:srgbClr val="888888"/>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800"/>
              <a:buFont typeface="Helvetica Neue Light"/>
              <a:buNone/>
              <a:defRPr sz="8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729450" y="1623453"/>
            <a:ext cx="7688700" cy="535200"/>
          </a:xfrm>
        </p:spPr>
        <p:txBody>
          <a:bodyPr spcFirstLastPara="1" wrap="square" lIns="68575" tIns="34275" rIns="68575" bIns="34275" anchor="ctr" anchorCtr="0">
            <a:normAutofit/>
          </a:bodyPr>
          <a:lstStyle/>
          <a:p>
            <a:pPr marL="0" lvl="0" indent="0" rtl="0">
              <a:spcBef>
                <a:spcPts val="0"/>
              </a:spcBef>
              <a:spcAft>
                <a:spcPts val="0"/>
              </a:spcAft>
              <a:buNone/>
            </a:pPr>
            <a:r>
              <a:rPr lang="en-US" b="1" dirty="0">
                <a:solidFill>
                  <a:srgbClr val="0070C0"/>
                </a:solidFill>
              </a:rPr>
              <a:t>Exit Insight of Why People left</a:t>
            </a:r>
          </a:p>
        </p:txBody>
      </p:sp>
      <p:sp>
        <p:nvSpPr>
          <p:cNvPr id="61" name="Google Shape;61;p11"/>
          <p:cNvSpPr txBox="1">
            <a:spLocks noGrp="1"/>
          </p:cNvSpPr>
          <p:nvPr>
            <p:ph type="body" idx="1"/>
          </p:nvPr>
        </p:nvSpPr>
        <p:spPr>
          <a:xfrm>
            <a:off x="729450" y="2383676"/>
            <a:ext cx="7688700" cy="2261100"/>
          </a:xfrm>
        </p:spPr>
        <p:txBody>
          <a:bodyPr spcFirstLastPara="1" wrap="square" lIns="68575" tIns="34275" rIns="68575" bIns="34275" anchor="t" anchorCtr="0">
            <a:normAutofit/>
          </a:bodyPr>
          <a:lstStyle/>
          <a:p>
            <a:pPr marL="0" lvl="0" indent="0" rtl="0">
              <a:spcBef>
                <a:spcPts val="800"/>
              </a:spcBef>
              <a:spcAft>
                <a:spcPts val="0"/>
              </a:spcAft>
              <a:buNone/>
            </a:pPr>
            <a:r>
              <a:rPr lang="en-US" dirty="0">
                <a:solidFill>
                  <a:srgbClr val="00B0F0"/>
                </a:solidFill>
              </a:rPr>
              <a:t>Human Resources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20"/>
          <p:cNvSpPr txBox="1">
            <a:spLocks noGrp="1"/>
          </p:cNvSpPr>
          <p:nvPr>
            <p:ph type="title" idx="4294967295"/>
          </p:nvPr>
        </p:nvSpPr>
        <p:spPr>
          <a:xfrm>
            <a:off x="0" y="85725"/>
            <a:ext cx="7689850" cy="5349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0000FF"/>
                </a:solidFill>
                <a:latin typeface="Helvetica Neue"/>
                <a:ea typeface="Helvetica Neue"/>
                <a:cs typeface="Helvetica Neue"/>
                <a:sym typeface="Helvetica Neue"/>
              </a:rPr>
              <a:t>Look closely at the age</a:t>
            </a:r>
            <a:endParaRPr sz="2500" b="1">
              <a:solidFill>
                <a:srgbClr val="0000FF"/>
              </a:solidFill>
              <a:latin typeface="Helvetica Neue"/>
              <a:ea typeface="Helvetica Neue"/>
              <a:cs typeface="Helvetica Neue"/>
              <a:sym typeface="Helvetica Neue"/>
            </a:endParaRPr>
          </a:p>
        </p:txBody>
      </p:sp>
      <p:pic>
        <p:nvPicPr>
          <p:cNvPr id="193" name="Google Shape;193;p20"/>
          <p:cNvPicPr preferRelativeResize="0"/>
          <p:nvPr/>
        </p:nvPicPr>
        <p:blipFill>
          <a:blip r:embed="rId3">
            <a:alphaModFix/>
          </a:blip>
          <a:stretch>
            <a:fillRect/>
          </a:stretch>
        </p:blipFill>
        <p:spPr>
          <a:xfrm>
            <a:off x="464375" y="735825"/>
            <a:ext cx="5927125" cy="3956824"/>
          </a:xfrm>
          <a:prstGeom prst="rect">
            <a:avLst/>
          </a:prstGeom>
          <a:noFill/>
          <a:ln>
            <a:noFill/>
          </a:ln>
        </p:spPr>
      </p:pic>
      <p:sp>
        <p:nvSpPr>
          <p:cNvPr id="194" name="Google Shape;194;p20"/>
          <p:cNvSpPr txBox="1"/>
          <p:nvPr/>
        </p:nvSpPr>
        <p:spPr>
          <a:xfrm>
            <a:off x="6391500" y="1044625"/>
            <a:ext cx="2693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Employees age between 20-30 tend to leave when the tenure milestones are met which are within 3 months, 1 years, 2 years</a:t>
            </a:r>
            <a:endParaRPr>
              <a:solidFill>
                <a:schemeClr val="dk2"/>
              </a:solidFill>
            </a:endParaRPr>
          </a:p>
          <a:p>
            <a:pPr marL="457200" lvl="0" indent="0" algn="l" rtl="0">
              <a:spcBef>
                <a:spcPts val="0"/>
              </a:spcBef>
              <a:spcAft>
                <a:spcPts val="0"/>
              </a:spcAft>
              <a:buNone/>
            </a:pP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Employees with more age tend to stay longer with the company</a:t>
            </a:r>
            <a:endParaRPr>
              <a:solidFill>
                <a:schemeClr val="dk2"/>
              </a:solidFill>
            </a:endParaRPr>
          </a:p>
          <a:p>
            <a:pPr marL="457200" lvl="0" indent="0" algn="l" rtl="0">
              <a:spcBef>
                <a:spcPts val="0"/>
              </a:spcBef>
              <a:spcAft>
                <a:spcPts val="0"/>
              </a:spcAft>
              <a:buNone/>
            </a:pP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the same age category</a:t>
            </a:r>
            <a:endParaRPr b="1">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1"/>
          <p:cNvSpPr txBox="1"/>
          <p:nvPr/>
        </p:nvSpPr>
        <p:spPr>
          <a:xfrm>
            <a:off x="486375" y="108975"/>
            <a:ext cx="6778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Look into the salaries of those who left</a:t>
            </a:r>
            <a:endParaRPr sz="2500" b="1">
              <a:solidFill>
                <a:srgbClr val="366083"/>
              </a:solidFill>
              <a:latin typeface="Helvetica Neue"/>
              <a:ea typeface="Helvetica Neue"/>
              <a:cs typeface="Helvetica Neue"/>
              <a:sym typeface="Helvetica Neue"/>
            </a:endParaRPr>
          </a:p>
        </p:txBody>
      </p:sp>
      <p:sp>
        <p:nvSpPr>
          <p:cNvPr id="201" name="Google Shape;201;p21"/>
          <p:cNvSpPr txBox="1"/>
          <p:nvPr/>
        </p:nvSpPr>
        <p:spPr>
          <a:xfrm>
            <a:off x="6650400" y="1737100"/>
            <a:ext cx="2493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In every salary group, KAM seems to be number one resignation on the chart</a:t>
            </a: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the same salary group</a:t>
            </a:r>
            <a:endParaRPr b="1">
              <a:solidFill>
                <a:schemeClr val="dk2"/>
              </a:solidFill>
            </a:endParaRPr>
          </a:p>
          <a:p>
            <a:pPr marL="0" lvl="0" indent="0" algn="l" rtl="0">
              <a:spcBef>
                <a:spcPts val="0"/>
              </a:spcBef>
              <a:spcAft>
                <a:spcPts val="0"/>
              </a:spcAft>
              <a:buNone/>
            </a:pPr>
            <a:endParaRPr>
              <a:solidFill>
                <a:schemeClr val="dk2"/>
              </a:solidFill>
            </a:endParaRPr>
          </a:p>
        </p:txBody>
      </p:sp>
      <p:pic>
        <p:nvPicPr>
          <p:cNvPr id="202" name="Google Shape;202;p21"/>
          <p:cNvPicPr preferRelativeResize="0"/>
          <p:nvPr/>
        </p:nvPicPr>
        <p:blipFill>
          <a:blip r:embed="rId3">
            <a:alphaModFix/>
          </a:blip>
          <a:stretch>
            <a:fillRect/>
          </a:stretch>
        </p:blipFill>
        <p:spPr>
          <a:xfrm>
            <a:off x="372000" y="1076288"/>
            <a:ext cx="6339052" cy="3494526"/>
          </a:xfrm>
          <a:prstGeom prst="rect">
            <a:avLst/>
          </a:prstGeom>
          <a:noFill/>
          <a:ln>
            <a:noFill/>
          </a:ln>
        </p:spPr>
      </p:pic>
      <p:sp>
        <p:nvSpPr>
          <p:cNvPr id="203" name="Google Shape;203;p21"/>
          <p:cNvSpPr/>
          <p:nvPr/>
        </p:nvSpPr>
        <p:spPr>
          <a:xfrm>
            <a:off x="407825" y="2778325"/>
            <a:ext cx="2781600" cy="17433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idx="4294967295"/>
          </p:nvPr>
        </p:nvSpPr>
        <p:spPr>
          <a:xfrm>
            <a:off x="0" y="42863"/>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Is salary really the problem? (not likely)</a:t>
            </a:r>
            <a:endParaRPr sz="2500" b="1">
              <a:solidFill>
                <a:srgbClr val="366083"/>
              </a:solidFill>
              <a:latin typeface="Helvetica Neue"/>
              <a:ea typeface="Helvetica Neue"/>
              <a:cs typeface="Helvetica Neue"/>
              <a:sym typeface="Helvetica Neue"/>
            </a:endParaRPr>
          </a:p>
        </p:txBody>
      </p:sp>
      <p:sp>
        <p:nvSpPr>
          <p:cNvPr id="210" name="Google Shape;210;p22"/>
          <p:cNvSpPr txBox="1"/>
          <p:nvPr/>
        </p:nvSpPr>
        <p:spPr>
          <a:xfrm>
            <a:off x="6763025" y="2034825"/>
            <a:ext cx="17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1" name="Google Shape;211;p22"/>
          <p:cNvSpPr txBox="1"/>
          <p:nvPr/>
        </p:nvSpPr>
        <p:spPr>
          <a:xfrm>
            <a:off x="6442175" y="1644350"/>
            <a:ext cx="26934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In most departments, leavers seem to spread equally across all salary percentile groups</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Salary seems not to be the problem why KAM resigned</a:t>
            </a: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the same department</a:t>
            </a:r>
            <a:endParaRPr b="1">
              <a:solidFill>
                <a:schemeClr val="dk2"/>
              </a:solidFill>
            </a:endParaRPr>
          </a:p>
          <a:p>
            <a:pPr marL="0" lvl="0" indent="0" algn="l" rtl="0">
              <a:spcBef>
                <a:spcPts val="0"/>
              </a:spcBef>
              <a:spcAft>
                <a:spcPts val="0"/>
              </a:spcAft>
              <a:buNone/>
            </a:pPr>
            <a:endParaRPr>
              <a:solidFill>
                <a:schemeClr val="dk2"/>
              </a:solidFill>
            </a:endParaRPr>
          </a:p>
        </p:txBody>
      </p:sp>
      <p:sp>
        <p:nvSpPr>
          <p:cNvPr id="212" name="Google Shape;212;p22"/>
          <p:cNvSpPr/>
          <p:nvPr/>
        </p:nvSpPr>
        <p:spPr>
          <a:xfrm>
            <a:off x="6539525" y="3114975"/>
            <a:ext cx="2486400" cy="1529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22"/>
          <p:cNvPicPr preferRelativeResize="0"/>
          <p:nvPr/>
        </p:nvPicPr>
        <p:blipFill>
          <a:blip r:embed="rId3">
            <a:alphaModFix/>
          </a:blip>
          <a:stretch>
            <a:fillRect/>
          </a:stretch>
        </p:blipFill>
        <p:spPr>
          <a:xfrm>
            <a:off x="417050" y="911792"/>
            <a:ext cx="5970324" cy="35652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pic>
        <p:nvPicPr>
          <p:cNvPr id="219" name="Google Shape;219;p23"/>
          <p:cNvPicPr preferRelativeResize="0"/>
          <p:nvPr/>
        </p:nvPicPr>
        <p:blipFill>
          <a:blip r:embed="rId3">
            <a:alphaModFix/>
          </a:blip>
          <a:stretch>
            <a:fillRect/>
          </a:stretch>
        </p:blipFill>
        <p:spPr>
          <a:xfrm>
            <a:off x="599475" y="827425"/>
            <a:ext cx="5656951" cy="4008375"/>
          </a:xfrm>
          <a:prstGeom prst="rect">
            <a:avLst/>
          </a:prstGeom>
          <a:noFill/>
          <a:ln>
            <a:noFill/>
          </a:ln>
        </p:spPr>
      </p:pic>
      <p:sp>
        <p:nvSpPr>
          <p:cNvPr id="220" name="Google Shape;220;p23"/>
          <p:cNvSpPr txBox="1"/>
          <p:nvPr/>
        </p:nvSpPr>
        <p:spPr>
          <a:xfrm>
            <a:off x="6323975" y="1621075"/>
            <a:ext cx="2693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br>
              <a:rPr lang="en" b="1">
                <a:solidFill>
                  <a:srgbClr val="1155CC"/>
                </a:solidFill>
              </a:rPr>
            </a:br>
            <a:endParaRPr b="1">
              <a:solidFill>
                <a:srgbClr val="1155CC"/>
              </a:solidFill>
            </a:endParaRPr>
          </a:p>
          <a:p>
            <a:pPr marL="457200" lvl="0" indent="-317500" algn="l" rtl="0">
              <a:spcBef>
                <a:spcPts val="0"/>
              </a:spcBef>
              <a:spcAft>
                <a:spcPts val="0"/>
              </a:spcAft>
              <a:buClr>
                <a:schemeClr val="dk2"/>
              </a:buClr>
              <a:buSzPts val="1400"/>
              <a:buChar char="-"/>
            </a:pPr>
            <a:r>
              <a:rPr lang="en">
                <a:solidFill>
                  <a:schemeClr val="dk2"/>
                </a:solidFill>
              </a:rPr>
              <a:t>In every tenure group, KAM resigned the most and followed by Account and Finance</a:t>
            </a: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the same tenure</a:t>
            </a:r>
            <a:endParaRPr b="1">
              <a:solidFill>
                <a:schemeClr val="dk2"/>
              </a:solidFill>
            </a:endParaRPr>
          </a:p>
          <a:p>
            <a:pPr marL="0" lvl="0" indent="0" algn="l" rtl="0">
              <a:spcBef>
                <a:spcPts val="0"/>
              </a:spcBef>
              <a:spcAft>
                <a:spcPts val="0"/>
              </a:spcAft>
              <a:buNone/>
            </a:pPr>
            <a:endParaRPr>
              <a:solidFill>
                <a:schemeClr val="dk2"/>
              </a:solidFill>
            </a:endParaRPr>
          </a:p>
        </p:txBody>
      </p:sp>
      <p:sp>
        <p:nvSpPr>
          <p:cNvPr id="221" name="Google Shape;221;p23"/>
          <p:cNvSpPr txBox="1"/>
          <p:nvPr/>
        </p:nvSpPr>
        <p:spPr>
          <a:xfrm>
            <a:off x="734550" y="151975"/>
            <a:ext cx="46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222" name="Google Shape;222;p23"/>
          <p:cNvSpPr txBox="1"/>
          <p:nvPr/>
        </p:nvSpPr>
        <p:spPr>
          <a:xfrm>
            <a:off x="346200" y="67375"/>
            <a:ext cx="7818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Helvetica Neue"/>
                <a:ea typeface="Helvetica Neue"/>
                <a:cs typeface="Helvetica Neue"/>
                <a:sym typeface="Helvetica Neue"/>
              </a:rPr>
              <a:t>By Departments, How long they stay</a:t>
            </a:r>
            <a:endParaRPr sz="2500" b="1">
              <a:solidFill>
                <a:srgbClr val="0000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a:spLocks noGrp="1"/>
          </p:cNvSpPr>
          <p:nvPr>
            <p:ph type="title" idx="4294967295"/>
          </p:nvPr>
        </p:nvSpPr>
        <p:spPr>
          <a:xfrm>
            <a:off x="0" y="0"/>
            <a:ext cx="7689850" cy="5349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chemeClr val="accent1"/>
                </a:solidFill>
                <a:latin typeface="Helvetica Neue"/>
                <a:ea typeface="Helvetica Neue"/>
                <a:cs typeface="Helvetica Neue"/>
                <a:sym typeface="Helvetica Neue"/>
              </a:rPr>
              <a:t>Leavers by genders</a:t>
            </a:r>
            <a:endParaRPr sz="2200" b="1">
              <a:solidFill>
                <a:schemeClr val="accent1"/>
              </a:solidFill>
              <a:latin typeface="Helvetica Neue"/>
              <a:ea typeface="Helvetica Neue"/>
              <a:cs typeface="Helvetica Neue"/>
              <a:sym typeface="Helvetica Neue"/>
            </a:endParaRPr>
          </a:p>
        </p:txBody>
      </p:sp>
      <p:sp>
        <p:nvSpPr>
          <p:cNvPr id="229" name="Google Shape;229;p24"/>
          <p:cNvSpPr txBox="1"/>
          <p:nvPr/>
        </p:nvSpPr>
        <p:spPr>
          <a:xfrm>
            <a:off x="6078875" y="808300"/>
            <a:ext cx="2693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br>
              <a:rPr lang="en" b="1">
                <a:solidFill>
                  <a:srgbClr val="1155CC"/>
                </a:solidFill>
              </a:rPr>
            </a:br>
            <a:endParaRPr b="1">
              <a:solidFill>
                <a:srgbClr val="1155CC"/>
              </a:solidFill>
            </a:endParaRPr>
          </a:p>
          <a:p>
            <a:pPr marL="457200" lvl="0" indent="-317500" algn="l" rtl="0">
              <a:spcBef>
                <a:spcPts val="0"/>
              </a:spcBef>
              <a:spcAft>
                <a:spcPts val="0"/>
              </a:spcAft>
              <a:buClr>
                <a:schemeClr val="dk2"/>
              </a:buClr>
              <a:buSzPts val="1400"/>
              <a:buChar char="-"/>
            </a:pPr>
            <a:r>
              <a:rPr lang="en">
                <a:solidFill>
                  <a:schemeClr val="dk2"/>
                </a:solidFill>
              </a:rPr>
              <a:t>There are no differences in male and female among the leavers</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230" name="Google Shape;230;p24"/>
          <p:cNvPicPr preferRelativeResize="0"/>
          <p:nvPr/>
        </p:nvPicPr>
        <p:blipFill>
          <a:blip r:embed="rId3">
            <a:alphaModFix/>
          </a:blip>
          <a:stretch>
            <a:fillRect/>
          </a:stretch>
        </p:blipFill>
        <p:spPr>
          <a:xfrm>
            <a:off x="383275" y="1011775"/>
            <a:ext cx="5661401" cy="3528224"/>
          </a:xfrm>
          <a:prstGeom prst="rect">
            <a:avLst/>
          </a:prstGeom>
          <a:noFill/>
          <a:ln>
            <a:noFill/>
          </a:ln>
        </p:spPr>
      </p:pic>
      <p:sp>
        <p:nvSpPr>
          <p:cNvPr id="231" name="Google Shape;231;p24"/>
          <p:cNvSpPr txBox="1"/>
          <p:nvPr/>
        </p:nvSpPr>
        <p:spPr>
          <a:xfrm>
            <a:off x="5622325" y="3061550"/>
            <a:ext cx="331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Current Active Breakdown</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 b="1">
                <a:solidFill>
                  <a:schemeClr val="accent1"/>
                </a:solidFill>
              </a:rPr>
              <a:t>Male 42% (249) : Female 58% (342) </a:t>
            </a:r>
            <a:endParaRPr b="1">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idx="4294967295"/>
          </p:nvPr>
        </p:nvSpPr>
        <p:spPr>
          <a:xfrm>
            <a:off x="2908300" y="1985963"/>
            <a:ext cx="6235700" cy="534987"/>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rgbClr val="366083"/>
                </a:solidFill>
                <a:latin typeface="Helvetica Neue"/>
                <a:ea typeface="Helvetica Neue"/>
                <a:cs typeface="Helvetica Neue"/>
                <a:sym typeface="Helvetica Neue"/>
              </a:rPr>
              <a:t>What about Joiners this year? </a:t>
            </a:r>
            <a:endParaRPr sz="2200" b="1">
              <a:solidFill>
                <a:srgbClr val="366083"/>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idx="4294967295"/>
          </p:nvPr>
        </p:nvSpPr>
        <p:spPr>
          <a:xfrm>
            <a:off x="0" y="60325"/>
            <a:ext cx="7688263" cy="5349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rgbClr val="366083"/>
                </a:solidFill>
                <a:latin typeface="Helvetica Neue"/>
                <a:ea typeface="Helvetica Neue"/>
                <a:cs typeface="Helvetica Neue"/>
                <a:sym typeface="Helvetica Neue"/>
              </a:rPr>
              <a:t>How are new joiners doing?</a:t>
            </a:r>
            <a:endParaRPr sz="2200" b="1">
              <a:solidFill>
                <a:srgbClr val="366083"/>
              </a:solidFill>
              <a:latin typeface="Helvetica Neue"/>
              <a:ea typeface="Helvetica Neue"/>
              <a:cs typeface="Helvetica Neue"/>
              <a:sym typeface="Helvetica Neue"/>
            </a:endParaRPr>
          </a:p>
        </p:txBody>
      </p:sp>
      <p:sp>
        <p:nvSpPr>
          <p:cNvPr id="244" name="Google Shape;244;p26"/>
          <p:cNvSpPr txBox="1"/>
          <p:nvPr/>
        </p:nvSpPr>
        <p:spPr>
          <a:xfrm>
            <a:off x="5150350" y="1294200"/>
            <a:ext cx="3478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Employees that joined this year from the beginning of the year until Sept 18% already left</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81% is still active.</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245" name="Google Shape;245;p26"/>
          <p:cNvPicPr preferRelativeResize="0"/>
          <p:nvPr/>
        </p:nvPicPr>
        <p:blipFill>
          <a:blip r:embed="rId3">
            <a:alphaModFix/>
          </a:blip>
          <a:stretch>
            <a:fillRect/>
          </a:stretch>
        </p:blipFill>
        <p:spPr>
          <a:xfrm>
            <a:off x="841850" y="645750"/>
            <a:ext cx="4002350" cy="4410674"/>
          </a:xfrm>
          <a:prstGeom prst="rect">
            <a:avLst/>
          </a:prstGeom>
          <a:noFill/>
          <a:ln>
            <a:noFill/>
          </a:ln>
        </p:spPr>
      </p:pic>
      <p:grpSp>
        <p:nvGrpSpPr>
          <p:cNvPr id="246" name="Google Shape;246;p26"/>
          <p:cNvGrpSpPr/>
          <p:nvPr/>
        </p:nvGrpSpPr>
        <p:grpSpPr>
          <a:xfrm>
            <a:off x="4402800" y="3976525"/>
            <a:ext cx="2688725" cy="805200"/>
            <a:chOff x="5698200" y="3290725"/>
            <a:chExt cx="2688725" cy="805200"/>
          </a:xfrm>
        </p:grpSpPr>
        <p:sp>
          <p:nvSpPr>
            <p:cNvPr id="247" name="Google Shape;247;p26"/>
            <p:cNvSpPr/>
            <p:nvPr/>
          </p:nvSpPr>
          <p:spPr>
            <a:xfrm>
              <a:off x="5698200" y="3290725"/>
              <a:ext cx="1634700" cy="80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txBox="1"/>
            <p:nvPr/>
          </p:nvSpPr>
          <p:spPr>
            <a:xfrm>
              <a:off x="5761625" y="3393225"/>
              <a:ext cx="262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Active</a:t>
              </a:r>
              <a:r>
                <a:rPr lang="en">
                  <a:latin typeface="Helvetica Neue Light"/>
                  <a:ea typeface="Helvetica Neue Light"/>
                  <a:cs typeface="Helvetica Neue Light"/>
                  <a:sym typeface="Helvetica Neue Light"/>
                </a:rPr>
                <a:t> : 117</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b="1">
                  <a:latin typeface="Helvetica Neue"/>
                  <a:ea typeface="Helvetica Neue"/>
                  <a:cs typeface="Helvetica Neue"/>
                  <a:sym typeface="Helvetica Neue"/>
                </a:rPr>
                <a:t>Inactive</a:t>
              </a:r>
              <a:r>
                <a:rPr lang="en">
                  <a:latin typeface="Helvetica Neue Light"/>
                  <a:ea typeface="Helvetica Neue Light"/>
                  <a:cs typeface="Helvetica Neue Light"/>
                  <a:sym typeface="Helvetica Neue Light"/>
                </a:rPr>
                <a:t> : 39</a:t>
              </a:r>
              <a:endParaRPr>
                <a:latin typeface="Helvetica Neue Light"/>
                <a:ea typeface="Helvetica Neue Light"/>
                <a:cs typeface="Helvetica Neue Light"/>
                <a:sym typeface="Helvetica Neue Ligh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27"/>
          <p:cNvSpPr txBox="1">
            <a:spLocks noGrp="1"/>
          </p:cNvSpPr>
          <p:nvPr>
            <p:ph type="title" idx="4294967295"/>
          </p:nvPr>
        </p:nvSpPr>
        <p:spPr>
          <a:xfrm>
            <a:off x="0" y="52388"/>
            <a:ext cx="7689850" cy="534987"/>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rgbClr val="0000FF"/>
                </a:solidFill>
                <a:latin typeface="Helvetica Neue"/>
                <a:ea typeface="Helvetica Neue"/>
                <a:cs typeface="Helvetica Neue"/>
                <a:sym typeface="Helvetica Neue"/>
              </a:rPr>
              <a:t>Joiners that survive</a:t>
            </a:r>
            <a:endParaRPr sz="2200" b="1">
              <a:solidFill>
                <a:srgbClr val="0000FF"/>
              </a:solidFill>
              <a:latin typeface="Helvetica Neue"/>
              <a:ea typeface="Helvetica Neue"/>
              <a:cs typeface="Helvetica Neue"/>
              <a:sym typeface="Helvetica Neue"/>
            </a:endParaRPr>
          </a:p>
        </p:txBody>
      </p:sp>
      <p:sp>
        <p:nvSpPr>
          <p:cNvPr id="255" name="Google Shape;255;p27"/>
          <p:cNvSpPr txBox="1"/>
          <p:nvPr/>
        </p:nvSpPr>
        <p:spPr>
          <a:xfrm>
            <a:off x="5261675" y="1510200"/>
            <a:ext cx="3677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br>
              <a:rPr lang="en" b="1">
                <a:solidFill>
                  <a:srgbClr val="1155CC"/>
                </a:solidFill>
              </a:rPr>
            </a:br>
            <a:endParaRPr b="1">
              <a:solidFill>
                <a:srgbClr val="1155CC"/>
              </a:solidFill>
            </a:endParaRPr>
          </a:p>
          <a:p>
            <a:pPr marL="457200" lvl="0" indent="-317500" algn="l" rtl="0">
              <a:spcBef>
                <a:spcPts val="0"/>
              </a:spcBef>
              <a:spcAft>
                <a:spcPts val="0"/>
              </a:spcAft>
              <a:buClr>
                <a:schemeClr val="dk2"/>
              </a:buClr>
              <a:buSzPts val="1400"/>
              <a:buChar char="-"/>
            </a:pPr>
            <a:r>
              <a:rPr lang="en">
                <a:solidFill>
                  <a:schemeClr val="dk2"/>
                </a:solidFill>
              </a:rPr>
              <a:t>With the survival rate, MPS manage to retain 64% of new joiners followed by Operations at 67%, PDOH at 71% and KAM at 73% </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256" name="Google Shape;256;p27"/>
          <p:cNvPicPr preferRelativeResize="0"/>
          <p:nvPr/>
        </p:nvPicPr>
        <p:blipFill>
          <a:blip r:embed="rId3">
            <a:alphaModFix/>
          </a:blip>
          <a:stretch>
            <a:fillRect/>
          </a:stretch>
        </p:blipFill>
        <p:spPr>
          <a:xfrm>
            <a:off x="634325" y="523075"/>
            <a:ext cx="4485401" cy="4564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a:spLocks noGrp="1"/>
          </p:cNvSpPr>
          <p:nvPr>
            <p:ph type="title" idx="4294967295"/>
          </p:nvPr>
        </p:nvSpPr>
        <p:spPr>
          <a:xfrm>
            <a:off x="0" y="68263"/>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rgbClr val="366083"/>
                </a:solidFill>
                <a:latin typeface="Helvetica Neue"/>
                <a:ea typeface="Helvetica Neue"/>
                <a:cs typeface="Helvetica Neue"/>
                <a:sym typeface="Helvetica Neue"/>
              </a:rPr>
              <a:t>Joiners that left by age</a:t>
            </a:r>
            <a:endParaRPr sz="2200" b="1">
              <a:solidFill>
                <a:srgbClr val="366083"/>
              </a:solidFill>
              <a:latin typeface="Helvetica Neue"/>
              <a:ea typeface="Helvetica Neue"/>
              <a:cs typeface="Helvetica Neue"/>
              <a:sym typeface="Helvetica Neue"/>
            </a:endParaRPr>
          </a:p>
        </p:txBody>
      </p:sp>
      <p:sp>
        <p:nvSpPr>
          <p:cNvPr id="262" name="Google Shape;262;p28"/>
          <p:cNvSpPr txBox="1"/>
          <p:nvPr/>
        </p:nvSpPr>
        <p:spPr>
          <a:xfrm>
            <a:off x="5150350" y="1294200"/>
            <a:ext cx="3478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From 18% of joiners that already left, more than half came from 20-30 year of age employees</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Joiners which age between 31-40 years old tend to stay longer with the company.</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264" name="Google Shape;264;p28"/>
          <p:cNvPicPr preferRelativeResize="0"/>
          <p:nvPr/>
        </p:nvPicPr>
        <p:blipFill>
          <a:blip r:embed="rId3">
            <a:alphaModFix/>
          </a:blip>
          <a:stretch>
            <a:fillRect/>
          </a:stretch>
        </p:blipFill>
        <p:spPr>
          <a:xfrm>
            <a:off x="607625" y="663925"/>
            <a:ext cx="4542726" cy="4416041"/>
          </a:xfrm>
          <a:prstGeom prst="rect">
            <a:avLst/>
          </a:prstGeom>
          <a:noFill/>
          <a:ln>
            <a:noFill/>
          </a:ln>
        </p:spPr>
      </p:pic>
      <p:grpSp>
        <p:nvGrpSpPr>
          <p:cNvPr id="265" name="Google Shape;265;p28"/>
          <p:cNvGrpSpPr/>
          <p:nvPr/>
        </p:nvGrpSpPr>
        <p:grpSpPr>
          <a:xfrm>
            <a:off x="5369300" y="4174575"/>
            <a:ext cx="3437426" cy="598800"/>
            <a:chOff x="5698191" y="3290725"/>
            <a:chExt cx="3105734" cy="598800"/>
          </a:xfrm>
        </p:grpSpPr>
        <p:sp>
          <p:nvSpPr>
            <p:cNvPr id="266" name="Google Shape;266;p28"/>
            <p:cNvSpPr/>
            <p:nvPr/>
          </p:nvSpPr>
          <p:spPr>
            <a:xfrm>
              <a:off x="5698191" y="3290725"/>
              <a:ext cx="1634700" cy="59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txBox="1"/>
            <p:nvPr/>
          </p:nvSpPr>
          <p:spPr>
            <a:xfrm>
              <a:off x="5761625" y="3393225"/>
              <a:ext cx="30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Joiners that left : 39</a:t>
              </a:r>
              <a:endParaRPr>
                <a:latin typeface="Helvetica Neue Light"/>
                <a:ea typeface="Helvetica Neue Light"/>
                <a:cs typeface="Helvetica Neue Light"/>
                <a:sym typeface="Helvetica Neue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pic>
        <p:nvPicPr>
          <p:cNvPr id="273" name="Google Shape;273;p29"/>
          <p:cNvPicPr preferRelativeResize="0"/>
          <p:nvPr/>
        </p:nvPicPr>
        <p:blipFill rotWithShape="1">
          <a:blip r:embed="rId3">
            <a:alphaModFix/>
          </a:blip>
          <a:srcRect r="1088"/>
          <a:stretch/>
        </p:blipFill>
        <p:spPr>
          <a:xfrm>
            <a:off x="518375" y="810525"/>
            <a:ext cx="5197675" cy="4086525"/>
          </a:xfrm>
          <a:prstGeom prst="rect">
            <a:avLst/>
          </a:prstGeom>
          <a:noFill/>
          <a:ln>
            <a:noFill/>
          </a:ln>
        </p:spPr>
      </p:pic>
      <p:sp>
        <p:nvSpPr>
          <p:cNvPr id="274" name="Google Shape;274;p29"/>
          <p:cNvSpPr txBox="1"/>
          <p:nvPr/>
        </p:nvSpPr>
        <p:spPr>
          <a:xfrm>
            <a:off x="5716050" y="1294200"/>
            <a:ext cx="3250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Joiners that left left within 3 months</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Critical period for retaining new joiners with us is the first 3 months with the company</a:t>
            </a:r>
            <a:endParaRPr>
              <a:solidFill>
                <a:schemeClr val="dk2"/>
              </a:solidFill>
            </a:endParaRPr>
          </a:p>
          <a:p>
            <a:pPr marL="0" lvl="0" indent="0" algn="l" rtl="0">
              <a:spcBef>
                <a:spcPts val="0"/>
              </a:spcBef>
              <a:spcAft>
                <a:spcPts val="0"/>
              </a:spcAft>
              <a:buNone/>
            </a:pPr>
            <a:endParaRPr>
              <a:solidFill>
                <a:schemeClr val="dk2"/>
              </a:solidFill>
            </a:endParaRPr>
          </a:p>
        </p:txBody>
      </p:sp>
      <p:sp>
        <p:nvSpPr>
          <p:cNvPr id="275" name="Google Shape;275;p29"/>
          <p:cNvSpPr txBox="1"/>
          <p:nvPr/>
        </p:nvSpPr>
        <p:spPr>
          <a:xfrm>
            <a:off x="371500" y="42225"/>
            <a:ext cx="5986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Helvetica Neue"/>
                <a:ea typeface="Helvetica Neue"/>
                <a:cs typeface="Helvetica Neue"/>
                <a:sym typeface="Helvetica Neue"/>
              </a:rPr>
              <a:t>How long they stay with us</a:t>
            </a:r>
            <a:endParaRPr sz="2500" b="1">
              <a:solidFill>
                <a:srgbClr val="0000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a:spLocks noGrp="1"/>
          </p:cNvSpPr>
          <p:nvPr>
            <p:ph type="title" idx="4294967295"/>
          </p:nvPr>
        </p:nvSpPr>
        <p:spPr>
          <a:xfrm>
            <a:off x="0" y="68263"/>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Goals of this discussion</a:t>
            </a:r>
            <a:endParaRPr sz="2500" b="1">
              <a:solidFill>
                <a:srgbClr val="366083"/>
              </a:solidFill>
              <a:latin typeface="Helvetica Neue"/>
              <a:ea typeface="Helvetica Neue"/>
              <a:cs typeface="Helvetica Neue"/>
              <a:sym typeface="Helvetica Neue"/>
            </a:endParaRPr>
          </a:p>
        </p:txBody>
      </p:sp>
      <p:sp>
        <p:nvSpPr>
          <p:cNvPr id="68" name="Google Shape;68;p12"/>
          <p:cNvSpPr/>
          <p:nvPr/>
        </p:nvSpPr>
        <p:spPr>
          <a:xfrm>
            <a:off x="1189550" y="1446550"/>
            <a:ext cx="1841400" cy="25752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p:nvPr/>
        </p:nvSpPr>
        <p:spPr>
          <a:xfrm>
            <a:off x="1355300" y="2528700"/>
            <a:ext cx="15099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Helvetica Neue Light"/>
                <a:ea typeface="Helvetica Neue Light"/>
                <a:cs typeface="Helvetica Neue Light"/>
                <a:sym typeface="Helvetica Neue Light"/>
              </a:rPr>
              <a:t>To share the overview about the turnover situation of the company</a:t>
            </a:r>
            <a:endParaRPr>
              <a:latin typeface="Helvetica Neue Light"/>
              <a:ea typeface="Helvetica Neue Light"/>
              <a:cs typeface="Helvetica Neue Light"/>
              <a:sym typeface="Helvetica Neue Light"/>
            </a:endParaRPr>
          </a:p>
        </p:txBody>
      </p:sp>
      <p:sp>
        <p:nvSpPr>
          <p:cNvPr id="70" name="Google Shape;70;p12"/>
          <p:cNvSpPr/>
          <p:nvPr/>
        </p:nvSpPr>
        <p:spPr>
          <a:xfrm>
            <a:off x="1189575" y="2053175"/>
            <a:ext cx="1841400" cy="402300"/>
          </a:xfrm>
          <a:prstGeom prst="rect">
            <a:avLst/>
          </a:prstGeom>
          <a:solidFill>
            <a:schemeClr val="lt1"/>
          </a:solidFill>
          <a:ln w="9525" cap="flat" cmpd="sng">
            <a:solidFill>
              <a:srgbClr val="D9EAD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Overview</a:t>
            </a:r>
            <a:endParaRPr b="1"/>
          </a:p>
        </p:txBody>
      </p:sp>
      <p:sp>
        <p:nvSpPr>
          <p:cNvPr id="71" name="Google Shape;71;p12"/>
          <p:cNvSpPr/>
          <p:nvPr/>
        </p:nvSpPr>
        <p:spPr>
          <a:xfrm>
            <a:off x="3780350" y="1446550"/>
            <a:ext cx="1841400" cy="25752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780375" y="2053175"/>
            <a:ext cx="1841400" cy="402300"/>
          </a:xfrm>
          <a:prstGeom prst="rect">
            <a:avLst/>
          </a:prstGeom>
          <a:solidFill>
            <a:schemeClr val="lt1"/>
          </a:solidFill>
          <a:ln w="9525" cap="flat" cmpd="sng">
            <a:solidFill>
              <a:srgbClr val="D9EAD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Details</a:t>
            </a:r>
            <a:endParaRPr b="1"/>
          </a:p>
        </p:txBody>
      </p:sp>
      <p:sp>
        <p:nvSpPr>
          <p:cNvPr id="73" name="Google Shape;73;p12"/>
          <p:cNvSpPr txBox="1"/>
          <p:nvPr/>
        </p:nvSpPr>
        <p:spPr>
          <a:xfrm>
            <a:off x="3890425" y="2610550"/>
            <a:ext cx="1594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Helvetica Neue Light"/>
                <a:ea typeface="Helvetica Neue Light"/>
                <a:cs typeface="Helvetica Neue Light"/>
                <a:sym typeface="Helvetica Neue Light"/>
              </a:rPr>
              <a:t>How people are doing in your department and by age and tenure</a:t>
            </a:r>
            <a:endParaRPr>
              <a:latin typeface="Helvetica Neue Light"/>
              <a:ea typeface="Helvetica Neue Light"/>
              <a:cs typeface="Helvetica Neue Light"/>
              <a:sym typeface="Helvetica Neue Light"/>
            </a:endParaRPr>
          </a:p>
        </p:txBody>
      </p:sp>
      <p:sp>
        <p:nvSpPr>
          <p:cNvPr id="74" name="Google Shape;74;p12"/>
          <p:cNvSpPr/>
          <p:nvPr/>
        </p:nvSpPr>
        <p:spPr>
          <a:xfrm>
            <a:off x="6371150" y="1446550"/>
            <a:ext cx="1841400" cy="25752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371175" y="2053175"/>
            <a:ext cx="1841400" cy="402300"/>
          </a:xfrm>
          <a:prstGeom prst="rect">
            <a:avLst/>
          </a:prstGeom>
          <a:solidFill>
            <a:schemeClr val="lt1"/>
          </a:solidFill>
          <a:ln w="9525" cap="flat" cmpd="sng">
            <a:solidFill>
              <a:srgbClr val="D9EAD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Solution</a:t>
            </a:r>
            <a:endParaRPr b="1"/>
          </a:p>
        </p:txBody>
      </p:sp>
      <p:sp>
        <p:nvSpPr>
          <p:cNvPr id="76" name="Google Shape;76;p12"/>
          <p:cNvSpPr txBox="1"/>
          <p:nvPr/>
        </p:nvSpPr>
        <p:spPr>
          <a:xfrm>
            <a:off x="6481225" y="2743200"/>
            <a:ext cx="1594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Helvetica Neue Light"/>
                <a:ea typeface="Helvetica Neue Light"/>
                <a:cs typeface="Helvetica Neue Light"/>
                <a:sym typeface="Helvetica Neue Light"/>
              </a:rPr>
              <a:t>What to do next to improve and fix the problem</a:t>
            </a: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77" name="Google Shape;77;p12"/>
          <p:cNvSpPr txBox="1"/>
          <p:nvPr/>
        </p:nvSpPr>
        <p:spPr>
          <a:xfrm>
            <a:off x="2019300" y="1145825"/>
            <a:ext cx="13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pic>
        <p:nvPicPr>
          <p:cNvPr id="78" name="Google Shape;78;p12"/>
          <p:cNvPicPr preferRelativeResize="0"/>
          <p:nvPr/>
        </p:nvPicPr>
        <p:blipFill rotWithShape="1">
          <a:blip r:embed="rId3">
            <a:alphaModFix/>
          </a:blip>
          <a:srcRect/>
          <a:stretch/>
        </p:blipFill>
        <p:spPr>
          <a:xfrm>
            <a:off x="4277550" y="924763"/>
            <a:ext cx="873225" cy="873225"/>
          </a:xfrm>
          <a:prstGeom prst="rect">
            <a:avLst/>
          </a:prstGeom>
          <a:noFill/>
          <a:ln>
            <a:noFill/>
          </a:ln>
        </p:spPr>
      </p:pic>
      <p:pic>
        <p:nvPicPr>
          <p:cNvPr id="79" name="Google Shape;79;p12"/>
          <p:cNvPicPr preferRelativeResize="0"/>
          <p:nvPr/>
        </p:nvPicPr>
        <p:blipFill>
          <a:blip r:embed="rId4">
            <a:alphaModFix/>
          </a:blip>
          <a:stretch>
            <a:fillRect/>
          </a:stretch>
        </p:blipFill>
        <p:spPr>
          <a:xfrm>
            <a:off x="1663613" y="924775"/>
            <a:ext cx="845483" cy="873200"/>
          </a:xfrm>
          <a:prstGeom prst="rect">
            <a:avLst/>
          </a:prstGeom>
          <a:noFill/>
          <a:ln>
            <a:noFill/>
          </a:ln>
        </p:spPr>
      </p:pic>
      <p:pic>
        <p:nvPicPr>
          <p:cNvPr id="80" name="Google Shape;80;p12"/>
          <p:cNvPicPr preferRelativeResize="0"/>
          <p:nvPr/>
        </p:nvPicPr>
        <p:blipFill>
          <a:blip r:embed="rId5">
            <a:alphaModFix/>
          </a:blip>
          <a:stretch>
            <a:fillRect/>
          </a:stretch>
        </p:blipFill>
        <p:spPr>
          <a:xfrm>
            <a:off x="6892998" y="869613"/>
            <a:ext cx="918200" cy="91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30"/>
          <p:cNvSpPr txBox="1"/>
          <p:nvPr/>
        </p:nvSpPr>
        <p:spPr>
          <a:xfrm>
            <a:off x="2291950" y="2182925"/>
            <a:ext cx="5504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Helvetica Neue Light"/>
                <a:ea typeface="Helvetica Neue Light"/>
                <a:cs typeface="Helvetica Neue Light"/>
                <a:sym typeface="Helvetica Neue Light"/>
              </a:rPr>
              <a:t>Into the realm of prediction (kind of)</a:t>
            </a:r>
            <a:endParaRPr sz="2500">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7" name="Google Shape;287;p31"/>
          <p:cNvPicPr preferRelativeResize="0"/>
          <p:nvPr/>
        </p:nvPicPr>
        <p:blipFill>
          <a:blip r:embed="rId3">
            <a:alphaModFix/>
          </a:blip>
          <a:stretch>
            <a:fillRect/>
          </a:stretch>
        </p:blipFill>
        <p:spPr>
          <a:xfrm>
            <a:off x="705275" y="1025900"/>
            <a:ext cx="5404475" cy="3816650"/>
          </a:xfrm>
          <a:prstGeom prst="rect">
            <a:avLst/>
          </a:prstGeom>
          <a:noFill/>
          <a:ln>
            <a:noFill/>
          </a:ln>
        </p:spPr>
      </p:pic>
      <p:sp>
        <p:nvSpPr>
          <p:cNvPr id="288" name="Google Shape;288;p31"/>
          <p:cNvSpPr txBox="1"/>
          <p:nvPr/>
        </p:nvSpPr>
        <p:spPr>
          <a:xfrm>
            <a:off x="540050" y="123625"/>
            <a:ext cx="6363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366083"/>
                </a:solidFill>
                <a:latin typeface="Helvetica Neue"/>
                <a:ea typeface="Helvetica Neue"/>
                <a:cs typeface="Helvetica Neue"/>
                <a:sym typeface="Helvetica Neue"/>
              </a:rPr>
              <a:t>Can salary increase keep the employees with us?</a:t>
            </a:r>
            <a:endParaRPr sz="1700" b="1">
              <a:solidFill>
                <a:srgbClr val="366083"/>
              </a:solidFill>
              <a:latin typeface="Helvetica Neue"/>
              <a:ea typeface="Helvetica Neue"/>
              <a:cs typeface="Helvetica Neue"/>
              <a:sym typeface="Helvetica Neue"/>
            </a:endParaRPr>
          </a:p>
        </p:txBody>
      </p:sp>
      <p:sp>
        <p:nvSpPr>
          <p:cNvPr id="289" name="Google Shape;289;p31"/>
          <p:cNvSpPr txBox="1"/>
          <p:nvPr/>
        </p:nvSpPr>
        <p:spPr>
          <a:xfrm>
            <a:off x="6200325" y="1216125"/>
            <a:ext cx="29436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Salary can be the factor of keeping the employees with us but it account for just as much as </a:t>
            </a:r>
            <a:r>
              <a:rPr lang="en" b="1">
                <a:solidFill>
                  <a:schemeClr val="dk2"/>
                </a:solidFill>
              </a:rPr>
              <a:t>18% </a:t>
            </a:r>
            <a:br>
              <a:rPr lang="en" b="1">
                <a:solidFill>
                  <a:schemeClr val="dk2"/>
                </a:solidFill>
              </a:rPr>
            </a:b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The same relationship found across in both leavers and current employees, divisions, departments</a:t>
            </a:r>
            <a:endParaRPr>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5" name="Google Shape;295;p32"/>
          <p:cNvPicPr preferRelativeResize="0"/>
          <p:nvPr/>
        </p:nvPicPr>
        <p:blipFill>
          <a:blip r:embed="rId3">
            <a:alphaModFix/>
          </a:blip>
          <a:stretch>
            <a:fillRect/>
          </a:stretch>
        </p:blipFill>
        <p:spPr>
          <a:xfrm>
            <a:off x="695449" y="662700"/>
            <a:ext cx="7950249" cy="4122649"/>
          </a:xfrm>
          <a:prstGeom prst="rect">
            <a:avLst/>
          </a:prstGeom>
          <a:noFill/>
          <a:ln>
            <a:noFill/>
          </a:ln>
        </p:spPr>
      </p:pic>
      <p:sp>
        <p:nvSpPr>
          <p:cNvPr id="296" name="Google Shape;296;p32"/>
          <p:cNvSpPr txBox="1"/>
          <p:nvPr/>
        </p:nvSpPr>
        <p:spPr>
          <a:xfrm>
            <a:off x="603500" y="148025"/>
            <a:ext cx="72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66083"/>
                </a:solidFill>
                <a:latin typeface="Helvetica Neue"/>
                <a:ea typeface="Helvetica Neue"/>
                <a:cs typeface="Helvetica Neue"/>
                <a:sym typeface="Helvetica Neue"/>
              </a:rPr>
              <a:t>The relationship between salary increase and tenure breakdown by departments</a:t>
            </a:r>
            <a:endParaRPr b="1">
              <a:solidFill>
                <a:srgbClr val="366083"/>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2" name="Google Shape;302;p33"/>
          <p:cNvPicPr preferRelativeResize="0"/>
          <p:nvPr/>
        </p:nvPicPr>
        <p:blipFill>
          <a:blip r:embed="rId3">
            <a:alphaModFix/>
          </a:blip>
          <a:stretch>
            <a:fillRect/>
          </a:stretch>
        </p:blipFill>
        <p:spPr>
          <a:xfrm>
            <a:off x="1285925" y="850225"/>
            <a:ext cx="6398423" cy="3992300"/>
          </a:xfrm>
          <a:prstGeom prst="rect">
            <a:avLst/>
          </a:prstGeom>
          <a:noFill/>
          <a:ln>
            <a:noFill/>
          </a:ln>
        </p:spPr>
      </p:pic>
      <p:sp>
        <p:nvSpPr>
          <p:cNvPr id="303" name="Google Shape;303;p33"/>
          <p:cNvSpPr txBox="1"/>
          <p:nvPr/>
        </p:nvSpPr>
        <p:spPr>
          <a:xfrm>
            <a:off x="603500" y="148025"/>
            <a:ext cx="72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66083"/>
                </a:solidFill>
                <a:latin typeface="Helvetica Neue"/>
                <a:ea typeface="Helvetica Neue"/>
                <a:cs typeface="Helvetica Neue"/>
                <a:sym typeface="Helvetica Neue"/>
              </a:rPr>
              <a:t>The relationship between salary increase and tenure breakdown by 6 departments</a:t>
            </a:r>
            <a:endParaRPr b="1">
              <a:solidFill>
                <a:srgbClr val="366083"/>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9" name="Google Shape;309;p34"/>
          <p:cNvPicPr preferRelativeResize="0"/>
          <p:nvPr/>
        </p:nvPicPr>
        <p:blipFill>
          <a:blip r:embed="rId3">
            <a:alphaModFix/>
          </a:blip>
          <a:stretch>
            <a:fillRect/>
          </a:stretch>
        </p:blipFill>
        <p:spPr>
          <a:xfrm>
            <a:off x="685697" y="1052200"/>
            <a:ext cx="5710323" cy="3441850"/>
          </a:xfrm>
          <a:prstGeom prst="rect">
            <a:avLst/>
          </a:prstGeom>
          <a:noFill/>
          <a:ln>
            <a:noFill/>
          </a:ln>
        </p:spPr>
      </p:pic>
      <p:sp>
        <p:nvSpPr>
          <p:cNvPr id="310" name="Google Shape;310;p34"/>
          <p:cNvSpPr txBox="1"/>
          <p:nvPr/>
        </p:nvSpPr>
        <p:spPr>
          <a:xfrm>
            <a:off x="6200400" y="1216150"/>
            <a:ext cx="2943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Salary can be the factor of keeping the KAM employees with us but it account for just as much as </a:t>
            </a:r>
            <a:r>
              <a:rPr lang="en" b="1">
                <a:solidFill>
                  <a:schemeClr val="dk2"/>
                </a:solidFill>
              </a:rPr>
              <a:t>31% </a:t>
            </a:r>
            <a:br>
              <a:rPr lang="en" b="1">
                <a:solidFill>
                  <a:schemeClr val="dk2"/>
                </a:solidFill>
              </a:rPr>
            </a:br>
            <a:endParaRPr>
              <a:solidFill>
                <a:schemeClr val="dk2"/>
              </a:solidFill>
            </a:endParaRPr>
          </a:p>
        </p:txBody>
      </p:sp>
      <p:sp>
        <p:nvSpPr>
          <p:cNvPr id="311" name="Google Shape;311;p34"/>
          <p:cNvSpPr txBox="1"/>
          <p:nvPr/>
        </p:nvSpPr>
        <p:spPr>
          <a:xfrm>
            <a:off x="603500" y="148025"/>
            <a:ext cx="72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66083"/>
                </a:solidFill>
                <a:latin typeface="Helvetica Neue"/>
                <a:ea typeface="Helvetica Neue"/>
                <a:cs typeface="Helvetica Neue"/>
                <a:sym typeface="Helvetica Neue"/>
              </a:rPr>
              <a:t>The relationship between salary increase and tenure breakdown (KAM TH only)</a:t>
            </a:r>
            <a:endParaRPr b="1">
              <a:solidFill>
                <a:srgbClr val="366083"/>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5"/>
          <p:cNvSpPr/>
          <p:nvPr/>
        </p:nvSpPr>
        <p:spPr>
          <a:xfrm>
            <a:off x="5738550" y="556050"/>
            <a:ext cx="3132600" cy="113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txBox="1"/>
          <p:nvPr/>
        </p:nvSpPr>
        <p:spPr>
          <a:xfrm>
            <a:off x="540050" y="123625"/>
            <a:ext cx="6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66083"/>
                </a:solidFill>
                <a:latin typeface="Helvetica Neue"/>
                <a:ea typeface="Helvetica Neue"/>
                <a:cs typeface="Helvetica Neue"/>
                <a:sym typeface="Helvetica Neue"/>
              </a:rPr>
              <a:t>EXIT Interview Feedback so far</a:t>
            </a:r>
            <a:endParaRPr b="1">
              <a:solidFill>
                <a:srgbClr val="366083"/>
              </a:solidFill>
              <a:latin typeface="Helvetica Neue"/>
              <a:ea typeface="Helvetica Neue"/>
              <a:cs typeface="Helvetica Neue"/>
              <a:sym typeface="Helvetica Neue"/>
            </a:endParaRPr>
          </a:p>
        </p:txBody>
      </p:sp>
      <p:sp>
        <p:nvSpPr>
          <p:cNvPr id="319" name="Google Shape;319;p35"/>
          <p:cNvSpPr txBox="1"/>
          <p:nvPr/>
        </p:nvSpPr>
        <p:spPr>
          <a:xfrm>
            <a:off x="974725" y="621625"/>
            <a:ext cx="636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Top Exit Reason YTD</a:t>
            </a:r>
            <a:endParaRPr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pic>
        <p:nvPicPr>
          <p:cNvPr id="320" name="Google Shape;320;p35"/>
          <p:cNvPicPr preferRelativeResize="0"/>
          <p:nvPr/>
        </p:nvPicPr>
        <p:blipFill rotWithShape="1">
          <a:blip r:embed="rId3">
            <a:alphaModFix/>
          </a:blip>
          <a:srcRect l="36502" t="40281" r="36722" b="15261"/>
          <a:stretch/>
        </p:blipFill>
        <p:spPr>
          <a:xfrm>
            <a:off x="1050925" y="1130775"/>
            <a:ext cx="3694152" cy="3450149"/>
          </a:xfrm>
          <a:prstGeom prst="rect">
            <a:avLst/>
          </a:prstGeom>
          <a:noFill/>
          <a:ln>
            <a:noFill/>
          </a:ln>
        </p:spPr>
      </p:pic>
      <p:sp>
        <p:nvSpPr>
          <p:cNvPr id="321" name="Google Shape;321;p35"/>
          <p:cNvSpPr txBox="1"/>
          <p:nvPr/>
        </p:nvSpPr>
        <p:spPr>
          <a:xfrm>
            <a:off x="5895875" y="644975"/>
            <a:ext cx="2879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Role / Expectation / Clarity:</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“Expectation don't match the actual job description. I thought this job is more focused on digital marketing.”</a:t>
            </a:r>
            <a:endParaRPr sz="1000">
              <a:solidFill>
                <a:schemeClr val="dk1"/>
              </a:solidFill>
            </a:endParaRPr>
          </a:p>
        </p:txBody>
      </p:sp>
      <p:sp>
        <p:nvSpPr>
          <p:cNvPr id="322" name="Google Shape;322;p35"/>
          <p:cNvSpPr/>
          <p:nvPr/>
        </p:nvSpPr>
        <p:spPr>
          <a:xfrm>
            <a:off x="5738550" y="1851450"/>
            <a:ext cx="3132600" cy="113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txBox="1"/>
          <p:nvPr/>
        </p:nvSpPr>
        <p:spPr>
          <a:xfrm>
            <a:off x="5795525" y="1940375"/>
            <a:ext cx="2979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Career Path:</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“Primary: Lack of career path. Where's my position going? I asked a few times but I didn't get a clear answer.”</a:t>
            </a:r>
            <a:endParaRPr sz="1000">
              <a:solidFill>
                <a:schemeClr val="dk1"/>
              </a:solidFill>
            </a:endParaRPr>
          </a:p>
        </p:txBody>
      </p:sp>
      <p:sp>
        <p:nvSpPr>
          <p:cNvPr id="324" name="Google Shape;324;p35"/>
          <p:cNvSpPr/>
          <p:nvPr/>
        </p:nvSpPr>
        <p:spPr>
          <a:xfrm>
            <a:off x="5752250" y="3146300"/>
            <a:ext cx="3132600" cy="172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txBox="1"/>
          <p:nvPr/>
        </p:nvSpPr>
        <p:spPr>
          <a:xfrm>
            <a:off x="5738550" y="3175675"/>
            <a:ext cx="3000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Work-Life Balance:</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“No work life balance. Heavy workload. I sleep at 4AM almost everyday recently. I take care of Abbot. Higher target, less manpower. Process of requesting more headcount is difficult too. with Abbott, meetings start at 7PM end at 8PM and they would request a report by 6PM on the following day.”</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36"/>
          <p:cNvSpPr txBox="1"/>
          <p:nvPr/>
        </p:nvSpPr>
        <p:spPr>
          <a:xfrm>
            <a:off x="365125" y="12025"/>
            <a:ext cx="6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Top Exit Reason by 5 Departments</a:t>
            </a:r>
            <a:endParaRPr b="1">
              <a:latin typeface="Helvetica Neue"/>
              <a:ea typeface="Helvetica Neue"/>
              <a:cs typeface="Helvetica Neue"/>
              <a:sym typeface="Helvetica Neue"/>
            </a:endParaRPr>
          </a:p>
        </p:txBody>
      </p:sp>
      <p:sp>
        <p:nvSpPr>
          <p:cNvPr id="332" name="Google Shape;332;p36"/>
          <p:cNvSpPr txBox="1"/>
          <p:nvPr/>
        </p:nvSpPr>
        <p:spPr>
          <a:xfrm>
            <a:off x="1001825" y="299300"/>
            <a:ext cx="74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KAM</a:t>
            </a:r>
            <a:endParaRPr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33" name="Google Shape;333;p36"/>
          <p:cNvSpPr txBox="1"/>
          <p:nvPr/>
        </p:nvSpPr>
        <p:spPr>
          <a:xfrm>
            <a:off x="5179675" y="281525"/>
            <a:ext cx="19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Account</a:t>
            </a:r>
            <a:endParaRPr b="1">
              <a:latin typeface="Helvetica Neue"/>
              <a:ea typeface="Helvetica Neue"/>
              <a:cs typeface="Helvetica Neue"/>
              <a:sym typeface="Helvetica Neue"/>
            </a:endParaRPr>
          </a:p>
        </p:txBody>
      </p:sp>
      <p:sp>
        <p:nvSpPr>
          <p:cNvPr id="334" name="Google Shape;334;p36"/>
          <p:cNvSpPr txBox="1"/>
          <p:nvPr/>
        </p:nvSpPr>
        <p:spPr>
          <a:xfrm>
            <a:off x="995350" y="2693000"/>
            <a:ext cx="19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MPS</a:t>
            </a:r>
            <a:endParaRPr b="1">
              <a:latin typeface="Helvetica Neue"/>
              <a:ea typeface="Helvetica Neue"/>
              <a:cs typeface="Helvetica Neue"/>
              <a:sym typeface="Helvetica Neue"/>
            </a:endParaRPr>
          </a:p>
        </p:txBody>
      </p:sp>
      <p:pic>
        <p:nvPicPr>
          <p:cNvPr id="335" name="Google Shape;335;p36"/>
          <p:cNvPicPr preferRelativeResize="0"/>
          <p:nvPr/>
        </p:nvPicPr>
        <p:blipFill rotWithShape="1">
          <a:blip r:embed="rId3">
            <a:alphaModFix/>
          </a:blip>
          <a:srcRect l="24881" t="37881" r="40718" b="20481"/>
          <a:stretch/>
        </p:blipFill>
        <p:spPr>
          <a:xfrm>
            <a:off x="595050" y="674675"/>
            <a:ext cx="2786371" cy="1897074"/>
          </a:xfrm>
          <a:prstGeom prst="rect">
            <a:avLst/>
          </a:prstGeom>
          <a:noFill/>
          <a:ln>
            <a:noFill/>
          </a:ln>
        </p:spPr>
      </p:pic>
      <p:pic>
        <p:nvPicPr>
          <p:cNvPr id="336" name="Google Shape;336;p36"/>
          <p:cNvPicPr preferRelativeResize="0"/>
          <p:nvPr/>
        </p:nvPicPr>
        <p:blipFill rotWithShape="1">
          <a:blip r:embed="rId4">
            <a:alphaModFix/>
          </a:blip>
          <a:srcRect l="44262" t="45930" r="20636" b="19658"/>
          <a:stretch/>
        </p:blipFill>
        <p:spPr>
          <a:xfrm>
            <a:off x="4356925" y="674675"/>
            <a:ext cx="3072302" cy="1773951"/>
          </a:xfrm>
          <a:prstGeom prst="rect">
            <a:avLst/>
          </a:prstGeom>
          <a:noFill/>
          <a:ln>
            <a:noFill/>
          </a:ln>
        </p:spPr>
      </p:pic>
      <p:pic>
        <p:nvPicPr>
          <p:cNvPr id="337" name="Google Shape;337;p36"/>
          <p:cNvPicPr preferRelativeResize="0"/>
          <p:nvPr/>
        </p:nvPicPr>
        <p:blipFill rotWithShape="1">
          <a:blip r:embed="rId5">
            <a:alphaModFix/>
          </a:blip>
          <a:srcRect l="26121" t="41862" r="38305" b="25928"/>
          <a:stretch/>
        </p:blipFill>
        <p:spPr>
          <a:xfrm>
            <a:off x="560850" y="3050525"/>
            <a:ext cx="2820576" cy="1483974"/>
          </a:xfrm>
          <a:prstGeom prst="rect">
            <a:avLst/>
          </a:prstGeom>
          <a:noFill/>
          <a:ln>
            <a:noFill/>
          </a:ln>
        </p:spPr>
      </p:pic>
      <p:pic>
        <p:nvPicPr>
          <p:cNvPr id="338" name="Google Shape;338;p36"/>
          <p:cNvPicPr preferRelativeResize="0"/>
          <p:nvPr/>
        </p:nvPicPr>
        <p:blipFill rotWithShape="1">
          <a:blip r:embed="rId6">
            <a:alphaModFix/>
          </a:blip>
          <a:srcRect l="28546" t="47709" r="32819" b="35012"/>
          <a:stretch/>
        </p:blipFill>
        <p:spPr>
          <a:xfrm>
            <a:off x="4356925" y="3050525"/>
            <a:ext cx="3072302" cy="772899"/>
          </a:xfrm>
          <a:prstGeom prst="rect">
            <a:avLst/>
          </a:prstGeom>
          <a:noFill/>
          <a:ln>
            <a:noFill/>
          </a:ln>
        </p:spPr>
      </p:pic>
      <p:sp>
        <p:nvSpPr>
          <p:cNvPr id="339" name="Google Shape;339;p36"/>
          <p:cNvSpPr txBox="1"/>
          <p:nvPr/>
        </p:nvSpPr>
        <p:spPr>
          <a:xfrm>
            <a:off x="4356925" y="2650325"/>
            <a:ext cx="42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Platform Development and Operations Hub</a:t>
            </a:r>
            <a:endParaRPr b="1">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7"/>
          <p:cNvSpPr txBox="1"/>
          <p:nvPr/>
        </p:nvSpPr>
        <p:spPr>
          <a:xfrm>
            <a:off x="525400" y="113875"/>
            <a:ext cx="697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66083"/>
                </a:solidFill>
                <a:latin typeface="Helvetica Neue"/>
                <a:ea typeface="Helvetica Neue"/>
                <a:cs typeface="Helvetica Neue"/>
                <a:sym typeface="Helvetica Neue"/>
              </a:rPr>
              <a:t>What is the difference between leavers and current employees? (look at eNPS)</a:t>
            </a:r>
            <a:endParaRPr b="1">
              <a:solidFill>
                <a:srgbClr val="366083"/>
              </a:solidFill>
              <a:latin typeface="Helvetica Neue"/>
              <a:ea typeface="Helvetica Neue"/>
              <a:cs typeface="Helvetica Neue"/>
              <a:sym typeface="Helvetica Neue"/>
            </a:endParaRPr>
          </a:p>
        </p:txBody>
      </p:sp>
      <p:sp>
        <p:nvSpPr>
          <p:cNvPr id="346" name="Google Shape;346;p37"/>
          <p:cNvSpPr txBox="1"/>
          <p:nvPr/>
        </p:nvSpPr>
        <p:spPr>
          <a:xfrm>
            <a:off x="6698575" y="1280175"/>
            <a:ext cx="225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347" name="Google Shape;347;p37"/>
          <p:cNvSpPr txBox="1"/>
          <p:nvPr/>
        </p:nvSpPr>
        <p:spPr>
          <a:xfrm>
            <a:off x="6698575" y="1126475"/>
            <a:ext cx="2365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We found significant difference between two group by using one sample t-test</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Most leavers rated themselves that they didn’t how their performance are measured.</a:t>
            </a:r>
            <a:endParaRPr>
              <a:solidFill>
                <a:schemeClr val="dk1"/>
              </a:solidFill>
            </a:endParaRPr>
          </a:p>
          <a:p>
            <a:pPr marL="0" lvl="0" indent="0" algn="l" rtl="0">
              <a:spcBef>
                <a:spcPts val="0"/>
              </a:spcBef>
              <a:spcAft>
                <a:spcPts val="0"/>
              </a:spcAft>
              <a:buNone/>
            </a:pPr>
            <a:endParaRPr>
              <a:solidFill>
                <a:schemeClr val="dk2"/>
              </a:solidFill>
            </a:endParaRPr>
          </a:p>
        </p:txBody>
      </p:sp>
      <p:pic>
        <p:nvPicPr>
          <p:cNvPr id="348" name="Google Shape;348;p37"/>
          <p:cNvPicPr preferRelativeResize="0"/>
          <p:nvPr/>
        </p:nvPicPr>
        <p:blipFill rotWithShape="1">
          <a:blip r:embed="rId3">
            <a:alphaModFix/>
          </a:blip>
          <a:srcRect l="33735" t="46369" r="30249" b="31879"/>
          <a:stretch/>
        </p:blipFill>
        <p:spPr>
          <a:xfrm>
            <a:off x="796025" y="997675"/>
            <a:ext cx="5038675" cy="1711649"/>
          </a:xfrm>
          <a:prstGeom prst="rect">
            <a:avLst/>
          </a:prstGeom>
          <a:noFill/>
          <a:ln>
            <a:noFill/>
          </a:ln>
        </p:spPr>
      </p:pic>
      <p:sp>
        <p:nvSpPr>
          <p:cNvPr id="349" name="Google Shape;349;p37"/>
          <p:cNvSpPr txBox="1"/>
          <p:nvPr/>
        </p:nvSpPr>
        <p:spPr>
          <a:xfrm>
            <a:off x="796025" y="673675"/>
            <a:ext cx="32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One sample t-Test </a:t>
            </a:r>
            <a:endParaRPr>
              <a:latin typeface="Helvetica Neue Light"/>
              <a:ea typeface="Helvetica Neue Light"/>
              <a:cs typeface="Helvetica Neue Light"/>
              <a:sym typeface="Helvetica Neue Light"/>
            </a:endParaRPr>
          </a:p>
        </p:txBody>
      </p:sp>
      <p:sp>
        <p:nvSpPr>
          <p:cNvPr id="350" name="Google Shape;350;p37"/>
          <p:cNvSpPr txBox="1"/>
          <p:nvPr/>
        </p:nvSpPr>
        <p:spPr>
          <a:xfrm>
            <a:off x="5795450" y="1920500"/>
            <a:ext cx="903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FF0000"/>
                </a:solidFill>
                <a:latin typeface="Helvetica Neue"/>
                <a:ea typeface="Helvetica Neue"/>
                <a:cs typeface="Helvetica Neue"/>
                <a:sym typeface="Helvetica Neue"/>
              </a:rPr>
              <a:t>Significance</a:t>
            </a:r>
            <a:endParaRPr sz="800" b="1">
              <a:solidFill>
                <a:srgbClr val="FF0000"/>
              </a:solidFill>
              <a:latin typeface="Helvetica Neue"/>
              <a:ea typeface="Helvetica Neue"/>
              <a:cs typeface="Helvetica Neue"/>
              <a:sym typeface="Helvetica Neue"/>
            </a:endParaRPr>
          </a:p>
        </p:txBody>
      </p:sp>
      <p:sp>
        <p:nvSpPr>
          <p:cNvPr id="351" name="Google Shape;351;p37"/>
          <p:cNvSpPr txBox="1"/>
          <p:nvPr/>
        </p:nvSpPr>
        <p:spPr>
          <a:xfrm>
            <a:off x="699725" y="3408075"/>
            <a:ext cx="5473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Helvetica Neue Light"/>
              <a:buAutoNum type="arabicPeriod"/>
            </a:pPr>
            <a:r>
              <a:rPr lang="en">
                <a:solidFill>
                  <a:schemeClr val="dk1"/>
                </a:solidFill>
                <a:latin typeface="Helvetica Neue Light"/>
                <a:ea typeface="Helvetica Neue Light"/>
                <a:cs typeface="Helvetica Neue Light"/>
                <a:sym typeface="Helvetica Neue Light"/>
              </a:rPr>
              <a:t>Work-Life Balance (2.73)</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AutoNum type="arabicPeriod"/>
            </a:pPr>
            <a:r>
              <a:rPr lang="en">
                <a:solidFill>
                  <a:schemeClr val="dk1"/>
                </a:solidFill>
                <a:latin typeface="Helvetica Neue Light"/>
                <a:ea typeface="Helvetica Neue Light"/>
                <a:cs typeface="Helvetica Neue Light"/>
                <a:sym typeface="Helvetica Neue Light"/>
              </a:rPr>
              <a:t>Clear Career Path (2.83)</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AutoNum type="arabicPeriod"/>
            </a:pPr>
            <a:r>
              <a:rPr lang="en">
                <a:latin typeface="Helvetica Neue Light"/>
                <a:ea typeface="Helvetica Neue Light"/>
                <a:cs typeface="Helvetica Neue Light"/>
                <a:sym typeface="Helvetica Neue Light"/>
              </a:rPr>
              <a:t>How performance is measured (2.97)</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AutoNum type="arabicPeriod"/>
            </a:pPr>
            <a:r>
              <a:rPr lang="en">
                <a:latin typeface="Helvetica Neue Light"/>
                <a:ea typeface="Helvetica Neue Light"/>
                <a:cs typeface="Helvetica Neue Light"/>
                <a:sym typeface="Helvetica Neue Light"/>
              </a:rPr>
              <a:t>Understand company’s vision and mission (2.99)</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AutoNum type="arabicPeriod"/>
            </a:pPr>
            <a:r>
              <a:rPr lang="en">
                <a:latin typeface="Helvetica Neue Light"/>
                <a:ea typeface="Helvetica Neue Light"/>
                <a:cs typeface="Helvetica Neue Light"/>
                <a:sym typeface="Helvetica Neue Light"/>
              </a:rPr>
              <a:t>Safe and Comfortable Working Environment (2.99)</a:t>
            </a:r>
            <a:endParaRPr>
              <a:latin typeface="Helvetica Neue Light"/>
              <a:ea typeface="Helvetica Neue Light"/>
              <a:cs typeface="Helvetica Neue Light"/>
              <a:sym typeface="Helvetica Neue Light"/>
            </a:endParaRPr>
          </a:p>
        </p:txBody>
      </p:sp>
      <p:sp>
        <p:nvSpPr>
          <p:cNvPr id="352" name="Google Shape;352;p37"/>
          <p:cNvSpPr txBox="1"/>
          <p:nvPr/>
        </p:nvSpPr>
        <p:spPr>
          <a:xfrm>
            <a:off x="796025" y="3007875"/>
            <a:ext cx="33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The Lowest Engagement Score;</a:t>
            </a:r>
            <a:endParaRPr>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8"/>
          <p:cNvSpPr txBox="1"/>
          <p:nvPr/>
        </p:nvSpPr>
        <p:spPr>
          <a:xfrm>
            <a:off x="363050" y="42225"/>
            <a:ext cx="4542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Conclusion</a:t>
            </a:r>
            <a:endParaRPr sz="2500" b="1">
              <a:solidFill>
                <a:srgbClr val="366083"/>
              </a:solidFill>
              <a:latin typeface="Helvetica Neue"/>
              <a:ea typeface="Helvetica Neue"/>
              <a:cs typeface="Helvetica Neue"/>
              <a:sym typeface="Helvetica Neue"/>
            </a:endParaRPr>
          </a:p>
        </p:txBody>
      </p:sp>
      <p:sp>
        <p:nvSpPr>
          <p:cNvPr id="359" name="Google Shape;359;p38"/>
          <p:cNvSpPr txBox="1"/>
          <p:nvPr/>
        </p:nvSpPr>
        <p:spPr>
          <a:xfrm>
            <a:off x="1284100" y="2046100"/>
            <a:ext cx="93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360" name="Google Shape;360;p38"/>
          <p:cNvSpPr txBox="1"/>
          <p:nvPr/>
        </p:nvSpPr>
        <p:spPr>
          <a:xfrm>
            <a:off x="859375" y="2937925"/>
            <a:ext cx="242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Q3: 80 Leavers 109 Joiners</a:t>
            </a:r>
            <a:endParaRPr>
              <a:latin typeface="Helvetica Neue Light"/>
              <a:ea typeface="Helvetica Neue Light"/>
              <a:cs typeface="Helvetica Neue Light"/>
              <a:sym typeface="Helvetica Neue Light"/>
            </a:endParaRPr>
          </a:p>
          <a:p>
            <a:pPr marL="0" lvl="0" indent="0" algn="l" rtl="0">
              <a:spcBef>
                <a:spcPts val="0"/>
              </a:spcBef>
              <a:spcAft>
                <a:spcPts val="0"/>
              </a:spcAft>
              <a:buNone/>
            </a:pPr>
            <a:br>
              <a:rPr lang="en">
                <a:latin typeface="Helvetica Neue Light"/>
                <a:ea typeface="Helvetica Neue Light"/>
                <a:cs typeface="Helvetica Neue Light"/>
                <a:sym typeface="Helvetica Neue Light"/>
              </a:rPr>
            </a:br>
            <a:r>
              <a:rPr lang="en">
                <a:latin typeface="Helvetica Neue Light"/>
                <a:ea typeface="Helvetica Neue Light"/>
                <a:cs typeface="Helvetica Neue Light"/>
                <a:sym typeface="Helvetica Neue Light"/>
              </a:rPr>
              <a:t>YTD:</a:t>
            </a:r>
            <a:r>
              <a:rPr lang="en">
                <a:solidFill>
                  <a:srgbClr val="CC4125"/>
                </a:solidFill>
                <a:latin typeface="Helvetica Neue Light"/>
                <a:ea typeface="Helvetica Neue Light"/>
                <a:cs typeface="Helvetica Neue Light"/>
                <a:sym typeface="Helvetica Neue Light"/>
              </a:rPr>
              <a:t> </a:t>
            </a:r>
            <a:r>
              <a:rPr lang="en" b="1" i="1">
                <a:solidFill>
                  <a:srgbClr val="CC4125"/>
                </a:solidFill>
                <a:latin typeface="Helvetica Neue"/>
                <a:ea typeface="Helvetica Neue"/>
                <a:cs typeface="Helvetica Neue"/>
                <a:sym typeface="Helvetica Neue"/>
              </a:rPr>
              <a:t>32% turnover rate</a:t>
            </a:r>
            <a:r>
              <a:rPr lang="en" b="1">
                <a:latin typeface="Helvetica Neue"/>
                <a:ea typeface="Helvetica Neue"/>
                <a:cs typeface="Helvetica Neue"/>
                <a:sym typeface="Helvetica Neue"/>
              </a:rPr>
              <a:t> </a:t>
            </a:r>
            <a:endParaRPr b="1">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with the great portion of leavers came from KAM</a:t>
            </a:r>
            <a:endParaRPr>
              <a:latin typeface="Helvetica Neue Light"/>
              <a:ea typeface="Helvetica Neue Light"/>
              <a:cs typeface="Helvetica Neue Light"/>
              <a:sym typeface="Helvetica Neue Light"/>
            </a:endParaRPr>
          </a:p>
        </p:txBody>
      </p:sp>
      <p:grpSp>
        <p:nvGrpSpPr>
          <p:cNvPr id="361" name="Google Shape;361;p38"/>
          <p:cNvGrpSpPr/>
          <p:nvPr/>
        </p:nvGrpSpPr>
        <p:grpSpPr>
          <a:xfrm>
            <a:off x="813275" y="607000"/>
            <a:ext cx="2281600" cy="2194900"/>
            <a:chOff x="660875" y="988000"/>
            <a:chExt cx="2281600" cy="2194900"/>
          </a:xfrm>
        </p:grpSpPr>
        <p:grpSp>
          <p:nvGrpSpPr>
            <p:cNvPr id="362" name="Google Shape;362;p38"/>
            <p:cNvGrpSpPr/>
            <p:nvPr/>
          </p:nvGrpSpPr>
          <p:grpSpPr>
            <a:xfrm>
              <a:off x="1041805" y="1439504"/>
              <a:ext cx="1776975" cy="1743396"/>
              <a:chOff x="1422675" y="1744150"/>
              <a:chExt cx="2175000" cy="2133900"/>
            </a:xfrm>
          </p:grpSpPr>
          <p:sp>
            <p:nvSpPr>
              <p:cNvPr id="363" name="Google Shape;363;p38"/>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509900" y="1834450"/>
                <a:ext cx="1989600" cy="196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38"/>
            <p:cNvPicPr preferRelativeResize="0"/>
            <p:nvPr/>
          </p:nvPicPr>
          <p:blipFill rotWithShape="1">
            <a:blip r:embed="rId3">
              <a:alphaModFix/>
            </a:blip>
            <a:srcRect/>
            <a:stretch/>
          </p:blipFill>
          <p:spPr>
            <a:xfrm>
              <a:off x="660875" y="988000"/>
              <a:ext cx="873225" cy="873225"/>
            </a:xfrm>
            <a:prstGeom prst="rect">
              <a:avLst/>
            </a:prstGeom>
            <a:noFill/>
            <a:ln>
              <a:noFill/>
            </a:ln>
          </p:spPr>
        </p:pic>
        <p:sp>
          <p:nvSpPr>
            <p:cNvPr id="366" name="Google Shape;366;p38"/>
            <p:cNvSpPr txBox="1"/>
            <p:nvPr/>
          </p:nvSpPr>
          <p:spPr>
            <a:xfrm>
              <a:off x="889275" y="2076750"/>
              <a:ext cx="205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Current Turnover </a:t>
              </a:r>
              <a:endParaRPr b="1">
                <a:latin typeface="Helvetica Neue"/>
                <a:ea typeface="Helvetica Neue"/>
                <a:cs typeface="Helvetica Neue"/>
                <a:sym typeface="Helvetica Neue"/>
              </a:endParaRPr>
            </a:p>
            <a:p>
              <a:pPr marL="0" lvl="0" indent="0" algn="ctr" rtl="0">
                <a:spcBef>
                  <a:spcPts val="0"/>
                </a:spcBef>
                <a:spcAft>
                  <a:spcPts val="0"/>
                </a:spcAft>
                <a:buNone/>
              </a:pPr>
              <a:r>
                <a:rPr lang="en" b="1">
                  <a:latin typeface="Helvetica Neue"/>
                  <a:ea typeface="Helvetica Neue"/>
                  <a:cs typeface="Helvetica Neue"/>
                  <a:sym typeface="Helvetica Neue"/>
                </a:rPr>
                <a:t>Rate</a:t>
              </a:r>
              <a:endParaRPr b="1">
                <a:latin typeface="Helvetica Neue"/>
                <a:ea typeface="Helvetica Neue"/>
                <a:cs typeface="Helvetica Neue"/>
                <a:sym typeface="Helvetica Neue"/>
              </a:endParaRPr>
            </a:p>
          </p:txBody>
        </p:sp>
      </p:grpSp>
      <p:grpSp>
        <p:nvGrpSpPr>
          <p:cNvPr id="367" name="Google Shape;367;p38"/>
          <p:cNvGrpSpPr/>
          <p:nvPr/>
        </p:nvGrpSpPr>
        <p:grpSpPr>
          <a:xfrm>
            <a:off x="3718875" y="1035879"/>
            <a:ext cx="2053200" cy="1743396"/>
            <a:chOff x="889275" y="1439504"/>
            <a:chExt cx="2053200" cy="1743396"/>
          </a:xfrm>
        </p:grpSpPr>
        <p:grpSp>
          <p:nvGrpSpPr>
            <p:cNvPr id="368" name="Google Shape;368;p38"/>
            <p:cNvGrpSpPr/>
            <p:nvPr/>
          </p:nvGrpSpPr>
          <p:grpSpPr>
            <a:xfrm>
              <a:off x="1041805" y="1439504"/>
              <a:ext cx="1776975" cy="1743396"/>
              <a:chOff x="1422675" y="1744150"/>
              <a:chExt cx="2175000" cy="2133900"/>
            </a:xfrm>
          </p:grpSpPr>
          <p:sp>
            <p:nvSpPr>
              <p:cNvPr id="369" name="Google Shape;369;p38"/>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509900" y="1834450"/>
                <a:ext cx="1989600" cy="1961400"/>
              </a:xfrm>
              <a:prstGeom prst="rect">
                <a:avLst/>
              </a:prstGeom>
              <a:solidFill>
                <a:schemeClr val="lt1"/>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8"/>
            <p:cNvSpPr txBox="1"/>
            <p:nvPr/>
          </p:nvSpPr>
          <p:spPr>
            <a:xfrm>
              <a:off x="889275" y="2076750"/>
              <a:ext cx="205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Average Year </a:t>
              </a:r>
              <a:endParaRPr b="1">
                <a:latin typeface="Helvetica Neue"/>
                <a:ea typeface="Helvetica Neue"/>
                <a:cs typeface="Helvetica Neue"/>
                <a:sym typeface="Helvetica Neue"/>
              </a:endParaRPr>
            </a:p>
            <a:p>
              <a:pPr marL="0" lvl="0" indent="0" algn="ctr" rtl="0">
                <a:spcBef>
                  <a:spcPts val="0"/>
                </a:spcBef>
                <a:spcAft>
                  <a:spcPts val="0"/>
                </a:spcAft>
                <a:buNone/>
              </a:pPr>
              <a:r>
                <a:rPr lang="en" b="1">
                  <a:latin typeface="Helvetica Neue"/>
                  <a:ea typeface="Helvetica Neue"/>
                  <a:cs typeface="Helvetica Neue"/>
                  <a:sym typeface="Helvetica Neue"/>
                </a:rPr>
                <a:t>of Working</a:t>
              </a:r>
              <a:endParaRPr b="1">
                <a:latin typeface="Helvetica Neue"/>
                <a:ea typeface="Helvetica Neue"/>
                <a:cs typeface="Helvetica Neue"/>
                <a:sym typeface="Helvetica Neue"/>
              </a:endParaRPr>
            </a:p>
          </p:txBody>
        </p:sp>
      </p:grpSp>
      <p:sp>
        <p:nvSpPr>
          <p:cNvPr id="372" name="Google Shape;372;p38"/>
          <p:cNvSpPr txBox="1"/>
          <p:nvPr/>
        </p:nvSpPr>
        <p:spPr>
          <a:xfrm>
            <a:off x="3593300" y="2878100"/>
            <a:ext cx="2587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Most of employees left the company at their 1 year tenure</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b="1" i="1">
                <a:solidFill>
                  <a:srgbClr val="CC4125"/>
                </a:solidFill>
                <a:latin typeface="Helvetica Neue"/>
                <a:ea typeface="Helvetica Neue"/>
                <a:cs typeface="Helvetica Neue"/>
                <a:sym typeface="Helvetica Neue"/>
              </a:rPr>
              <a:t>42% of leavers</a:t>
            </a:r>
            <a:r>
              <a:rPr lang="en">
                <a:latin typeface="Helvetica Neue Light"/>
                <a:ea typeface="Helvetica Neue Light"/>
                <a:cs typeface="Helvetica Neue Light"/>
                <a:sym typeface="Helvetica Neue Light"/>
              </a:rPr>
              <a:t> in less-than-3-months tenure are </a:t>
            </a:r>
            <a:endParaRPr>
              <a:solidFill>
                <a:srgbClr val="CC4125"/>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b="1" i="1">
                <a:solidFill>
                  <a:srgbClr val="CC4125"/>
                </a:solidFill>
                <a:latin typeface="Helvetica Neue"/>
                <a:ea typeface="Helvetica Neue"/>
                <a:cs typeface="Helvetica Neue"/>
                <a:sym typeface="Helvetica Neue"/>
              </a:rPr>
              <a:t>KAM</a:t>
            </a:r>
            <a:endParaRPr b="1" i="1">
              <a:latin typeface="Helvetica Neue"/>
              <a:ea typeface="Helvetica Neue"/>
              <a:cs typeface="Helvetica Neue"/>
              <a:sym typeface="Helvetica Neue"/>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grpSp>
        <p:nvGrpSpPr>
          <p:cNvPr id="373" name="Google Shape;373;p38"/>
          <p:cNvGrpSpPr/>
          <p:nvPr/>
        </p:nvGrpSpPr>
        <p:grpSpPr>
          <a:xfrm>
            <a:off x="6646800" y="1035879"/>
            <a:ext cx="2053200" cy="1743396"/>
            <a:chOff x="889275" y="1439504"/>
            <a:chExt cx="2053200" cy="1743396"/>
          </a:xfrm>
        </p:grpSpPr>
        <p:grpSp>
          <p:nvGrpSpPr>
            <p:cNvPr id="374" name="Google Shape;374;p38"/>
            <p:cNvGrpSpPr/>
            <p:nvPr/>
          </p:nvGrpSpPr>
          <p:grpSpPr>
            <a:xfrm>
              <a:off x="1041805" y="1439504"/>
              <a:ext cx="1776975" cy="1743396"/>
              <a:chOff x="1422675" y="1744150"/>
              <a:chExt cx="2175000" cy="2133900"/>
            </a:xfrm>
          </p:grpSpPr>
          <p:sp>
            <p:nvSpPr>
              <p:cNvPr id="375" name="Google Shape;375;p38"/>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1509900" y="1834450"/>
                <a:ext cx="1989600" cy="1961400"/>
              </a:xfrm>
              <a:prstGeom prst="rect">
                <a:avLst/>
              </a:prstGeom>
              <a:solidFill>
                <a:schemeClr val="lt1"/>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8"/>
            <p:cNvSpPr txBox="1"/>
            <p:nvPr/>
          </p:nvSpPr>
          <p:spPr>
            <a:xfrm>
              <a:off x="889275" y="2076750"/>
              <a:ext cx="20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Year of Age</a:t>
              </a:r>
              <a:endParaRPr b="1">
                <a:latin typeface="Helvetica Neue"/>
                <a:ea typeface="Helvetica Neue"/>
                <a:cs typeface="Helvetica Neue"/>
                <a:sym typeface="Helvetica Neue"/>
              </a:endParaRPr>
            </a:p>
          </p:txBody>
        </p:sp>
      </p:grpSp>
      <p:pic>
        <p:nvPicPr>
          <p:cNvPr id="378" name="Google Shape;378;p38"/>
          <p:cNvPicPr preferRelativeResize="0"/>
          <p:nvPr/>
        </p:nvPicPr>
        <p:blipFill>
          <a:blip r:embed="rId4">
            <a:alphaModFix/>
          </a:blip>
          <a:stretch>
            <a:fillRect/>
          </a:stretch>
        </p:blipFill>
        <p:spPr>
          <a:xfrm>
            <a:off x="6454425" y="792925"/>
            <a:ext cx="800575" cy="800575"/>
          </a:xfrm>
          <a:prstGeom prst="rect">
            <a:avLst/>
          </a:prstGeom>
          <a:noFill/>
          <a:ln>
            <a:noFill/>
          </a:ln>
        </p:spPr>
      </p:pic>
      <p:sp>
        <p:nvSpPr>
          <p:cNvPr id="379" name="Google Shape;379;p38"/>
          <p:cNvSpPr txBox="1"/>
          <p:nvPr/>
        </p:nvSpPr>
        <p:spPr>
          <a:xfrm>
            <a:off x="6454425" y="2855475"/>
            <a:ext cx="2587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In every tenure group, </a:t>
            </a:r>
            <a:r>
              <a:rPr lang="en" b="1" i="1">
                <a:solidFill>
                  <a:srgbClr val="CC4125"/>
                </a:solidFill>
                <a:latin typeface="Helvetica Neue"/>
                <a:ea typeface="Helvetica Neue"/>
                <a:cs typeface="Helvetica Neue"/>
                <a:sym typeface="Helvetica Neue"/>
              </a:rPr>
              <a:t>26-30 years old tend to leave</a:t>
            </a:r>
            <a:r>
              <a:rPr lang="en">
                <a:latin typeface="Helvetica Neue Light"/>
                <a:ea typeface="Helvetica Neue Light"/>
                <a:cs typeface="Helvetica Neue Light"/>
                <a:sym typeface="Helvetica Neue Light"/>
              </a:rPr>
              <a:t> the most.</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Junior employees (20-25 years old) tend to leave at 1 year milestone.</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pic>
        <p:nvPicPr>
          <p:cNvPr id="380" name="Google Shape;380;p38"/>
          <p:cNvPicPr preferRelativeResize="0"/>
          <p:nvPr/>
        </p:nvPicPr>
        <p:blipFill>
          <a:blip r:embed="rId5">
            <a:alphaModFix/>
          </a:blip>
          <a:stretch>
            <a:fillRect/>
          </a:stretch>
        </p:blipFill>
        <p:spPr>
          <a:xfrm>
            <a:off x="3490800" y="637925"/>
            <a:ext cx="879376" cy="879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39"/>
          <p:cNvSpPr txBox="1"/>
          <p:nvPr/>
        </p:nvSpPr>
        <p:spPr>
          <a:xfrm>
            <a:off x="363050" y="42225"/>
            <a:ext cx="4542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Conclusion</a:t>
            </a:r>
            <a:endParaRPr sz="2500" b="1">
              <a:solidFill>
                <a:srgbClr val="366083"/>
              </a:solidFill>
              <a:latin typeface="Helvetica Neue"/>
              <a:ea typeface="Helvetica Neue"/>
              <a:cs typeface="Helvetica Neue"/>
              <a:sym typeface="Helvetica Neue"/>
            </a:endParaRPr>
          </a:p>
        </p:txBody>
      </p:sp>
      <p:grpSp>
        <p:nvGrpSpPr>
          <p:cNvPr id="387" name="Google Shape;387;p39"/>
          <p:cNvGrpSpPr/>
          <p:nvPr/>
        </p:nvGrpSpPr>
        <p:grpSpPr>
          <a:xfrm>
            <a:off x="756650" y="697625"/>
            <a:ext cx="2109625" cy="2028075"/>
            <a:chOff x="985250" y="926225"/>
            <a:chExt cx="2109625" cy="2028075"/>
          </a:xfrm>
        </p:grpSpPr>
        <p:grpSp>
          <p:nvGrpSpPr>
            <p:cNvPr id="388" name="Google Shape;388;p39"/>
            <p:cNvGrpSpPr/>
            <p:nvPr/>
          </p:nvGrpSpPr>
          <p:grpSpPr>
            <a:xfrm>
              <a:off x="1041675" y="1210904"/>
              <a:ext cx="2053200" cy="1743396"/>
              <a:chOff x="889275" y="1439504"/>
              <a:chExt cx="2053200" cy="1743396"/>
            </a:xfrm>
          </p:grpSpPr>
          <p:grpSp>
            <p:nvGrpSpPr>
              <p:cNvPr id="389" name="Google Shape;389;p39"/>
              <p:cNvGrpSpPr/>
              <p:nvPr/>
            </p:nvGrpSpPr>
            <p:grpSpPr>
              <a:xfrm>
                <a:off x="1041805" y="1439504"/>
                <a:ext cx="1776975" cy="1743396"/>
                <a:chOff x="1422675" y="1744150"/>
                <a:chExt cx="2175000" cy="2133900"/>
              </a:xfrm>
            </p:grpSpPr>
            <p:sp>
              <p:nvSpPr>
                <p:cNvPr id="390" name="Google Shape;390;p39"/>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1509900" y="1834450"/>
                  <a:ext cx="1989600" cy="196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9"/>
              <p:cNvSpPr txBox="1"/>
              <p:nvPr/>
            </p:nvSpPr>
            <p:spPr>
              <a:xfrm>
                <a:off x="889275" y="2076750"/>
                <a:ext cx="205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New Joiners</a:t>
                </a:r>
                <a:endParaRPr b="1">
                  <a:latin typeface="Helvetica Neue"/>
                  <a:ea typeface="Helvetica Neue"/>
                  <a:cs typeface="Helvetica Neue"/>
                  <a:sym typeface="Helvetica Neue"/>
                </a:endParaRPr>
              </a:p>
              <a:p>
                <a:pPr marL="0" lvl="0" indent="0" algn="ctr" rtl="0">
                  <a:spcBef>
                    <a:spcPts val="0"/>
                  </a:spcBef>
                  <a:spcAft>
                    <a:spcPts val="0"/>
                  </a:spcAft>
                  <a:buNone/>
                </a:pPr>
                <a:r>
                  <a:rPr lang="en" b="1">
                    <a:latin typeface="Helvetica Neue"/>
                    <a:ea typeface="Helvetica Neue"/>
                    <a:cs typeface="Helvetica Neue"/>
                    <a:sym typeface="Helvetica Neue"/>
                  </a:rPr>
                  <a:t>This Year</a:t>
                </a:r>
                <a:endParaRPr b="1">
                  <a:latin typeface="Helvetica Neue"/>
                  <a:ea typeface="Helvetica Neue"/>
                  <a:cs typeface="Helvetica Neue"/>
                  <a:sym typeface="Helvetica Neue"/>
                </a:endParaRPr>
              </a:p>
            </p:txBody>
          </p:sp>
        </p:grpSp>
        <p:pic>
          <p:nvPicPr>
            <p:cNvPr id="393" name="Google Shape;393;p39"/>
            <p:cNvPicPr preferRelativeResize="0"/>
            <p:nvPr/>
          </p:nvPicPr>
          <p:blipFill>
            <a:blip r:embed="rId3">
              <a:alphaModFix/>
            </a:blip>
            <a:stretch>
              <a:fillRect/>
            </a:stretch>
          </p:blipFill>
          <p:spPr>
            <a:xfrm>
              <a:off x="985250" y="926225"/>
              <a:ext cx="808825" cy="811450"/>
            </a:xfrm>
            <a:prstGeom prst="rect">
              <a:avLst/>
            </a:prstGeom>
            <a:noFill/>
            <a:ln>
              <a:noFill/>
            </a:ln>
          </p:spPr>
        </p:pic>
      </p:grpSp>
      <p:sp>
        <p:nvSpPr>
          <p:cNvPr id="394" name="Google Shape;394;p39"/>
          <p:cNvSpPr txBox="1"/>
          <p:nvPr/>
        </p:nvSpPr>
        <p:spPr>
          <a:xfrm>
            <a:off x="671700" y="2960500"/>
            <a:ext cx="2674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CC4125"/>
                </a:solidFill>
                <a:latin typeface="Helvetica Neue"/>
                <a:ea typeface="Helvetica Neue"/>
                <a:cs typeface="Helvetica Neue"/>
                <a:sym typeface="Helvetica Neue"/>
              </a:rPr>
              <a:t>18% have already left</a:t>
            </a:r>
            <a:r>
              <a:rPr lang="en">
                <a:latin typeface="Helvetica Neue Light"/>
                <a:ea typeface="Helvetica Neue Light"/>
                <a:cs typeface="Helvetica Neue Light"/>
                <a:sym typeface="Helvetica Neue Light"/>
              </a:rPr>
              <a:t>. Mostly came from MPS, PDOH, KAM</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Those who have already left age between 20-30 years old.</a:t>
            </a:r>
            <a:endParaRPr>
              <a:latin typeface="Helvetica Neue Light"/>
              <a:ea typeface="Helvetica Neue Light"/>
              <a:cs typeface="Helvetica Neue Light"/>
              <a:sym typeface="Helvetica Neue Light"/>
            </a:endParaRPr>
          </a:p>
        </p:txBody>
      </p:sp>
      <p:grpSp>
        <p:nvGrpSpPr>
          <p:cNvPr id="395" name="Google Shape;395;p39"/>
          <p:cNvGrpSpPr/>
          <p:nvPr/>
        </p:nvGrpSpPr>
        <p:grpSpPr>
          <a:xfrm>
            <a:off x="3543275" y="698938"/>
            <a:ext cx="2218600" cy="2026762"/>
            <a:chOff x="3848075" y="927538"/>
            <a:chExt cx="2218600" cy="2026762"/>
          </a:xfrm>
        </p:grpSpPr>
        <p:grpSp>
          <p:nvGrpSpPr>
            <p:cNvPr id="396" name="Google Shape;396;p39"/>
            <p:cNvGrpSpPr/>
            <p:nvPr/>
          </p:nvGrpSpPr>
          <p:grpSpPr>
            <a:xfrm>
              <a:off x="4013475" y="1210904"/>
              <a:ext cx="2053200" cy="1743396"/>
              <a:chOff x="889275" y="1439504"/>
              <a:chExt cx="2053200" cy="1743396"/>
            </a:xfrm>
          </p:grpSpPr>
          <p:grpSp>
            <p:nvGrpSpPr>
              <p:cNvPr id="397" name="Google Shape;397;p39"/>
              <p:cNvGrpSpPr/>
              <p:nvPr/>
            </p:nvGrpSpPr>
            <p:grpSpPr>
              <a:xfrm>
                <a:off x="1041805" y="1439504"/>
                <a:ext cx="1776975" cy="1743396"/>
                <a:chOff x="1422675" y="1744150"/>
                <a:chExt cx="2175000" cy="2133900"/>
              </a:xfrm>
            </p:grpSpPr>
            <p:sp>
              <p:nvSpPr>
                <p:cNvPr id="398" name="Google Shape;398;p39"/>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1509900" y="1834450"/>
                  <a:ext cx="1989600" cy="196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9"/>
              <p:cNvSpPr txBox="1"/>
              <p:nvPr/>
            </p:nvSpPr>
            <p:spPr>
              <a:xfrm>
                <a:off x="889275" y="2076750"/>
                <a:ext cx="20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Salary</a:t>
                </a:r>
                <a:endParaRPr b="1">
                  <a:latin typeface="Helvetica Neue"/>
                  <a:ea typeface="Helvetica Neue"/>
                  <a:cs typeface="Helvetica Neue"/>
                  <a:sym typeface="Helvetica Neue"/>
                </a:endParaRPr>
              </a:p>
            </p:txBody>
          </p:sp>
        </p:grpSp>
        <p:pic>
          <p:nvPicPr>
            <p:cNvPr id="401" name="Google Shape;401;p39"/>
            <p:cNvPicPr preferRelativeResize="0"/>
            <p:nvPr/>
          </p:nvPicPr>
          <p:blipFill>
            <a:blip r:embed="rId4">
              <a:alphaModFix/>
            </a:blip>
            <a:stretch>
              <a:fillRect/>
            </a:stretch>
          </p:blipFill>
          <p:spPr>
            <a:xfrm>
              <a:off x="3848075" y="927538"/>
              <a:ext cx="808826" cy="808826"/>
            </a:xfrm>
            <a:prstGeom prst="rect">
              <a:avLst/>
            </a:prstGeom>
            <a:noFill/>
            <a:ln>
              <a:noFill/>
            </a:ln>
          </p:spPr>
        </p:pic>
      </p:grpSp>
      <p:sp>
        <p:nvSpPr>
          <p:cNvPr id="402" name="Google Shape;402;p39"/>
          <p:cNvSpPr txBox="1"/>
          <p:nvPr/>
        </p:nvSpPr>
        <p:spPr>
          <a:xfrm>
            <a:off x="3567300" y="2884300"/>
            <a:ext cx="2674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Salary seems not to be the only problem why employees left</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i="1">
                <a:latin typeface="Helvetica Neue Light"/>
                <a:ea typeface="Helvetica Neue Light"/>
                <a:cs typeface="Helvetica Neue Light"/>
                <a:sym typeface="Helvetica Neue Light"/>
              </a:rPr>
              <a:t>Salary can keep the employees with us but </a:t>
            </a:r>
            <a:r>
              <a:rPr lang="en" b="1" i="1">
                <a:solidFill>
                  <a:srgbClr val="CC4125"/>
                </a:solidFill>
                <a:latin typeface="Helvetica Neue"/>
                <a:ea typeface="Helvetica Neue"/>
                <a:cs typeface="Helvetica Neue"/>
                <a:sym typeface="Helvetica Neue"/>
              </a:rPr>
              <a:t>accounts for 18% of the reasons why they left</a:t>
            </a:r>
            <a:endParaRPr b="1" i="1">
              <a:solidFill>
                <a:srgbClr val="CC4125"/>
              </a:solidFill>
              <a:latin typeface="Helvetica Neue"/>
              <a:ea typeface="Helvetica Neue"/>
              <a:cs typeface="Helvetica Neue"/>
              <a:sym typeface="Helvetica Neue"/>
            </a:endParaRPr>
          </a:p>
        </p:txBody>
      </p:sp>
      <p:grpSp>
        <p:nvGrpSpPr>
          <p:cNvPr id="403" name="Google Shape;403;p39"/>
          <p:cNvGrpSpPr/>
          <p:nvPr/>
        </p:nvGrpSpPr>
        <p:grpSpPr>
          <a:xfrm>
            <a:off x="6360925" y="647875"/>
            <a:ext cx="2296550" cy="2001625"/>
            <a:chOff x="6513325" y="876475"/>
            <a:chExt cx="2296550" cy="2001625"/>
          </a:xfrm>
        </p:grpSpPr>
        <p:grpSp>
          <p:nvGrpSpPr>
            <p:cNvPr id="404" name="Google Shape;404;p39"/>
            <p:cNvGrpSpPr/>
            <p:nvPr/>
          </p:nvGrpSpPr>
          <p:grpSpPr>
            <a:xfrm>
              <a:off x="6756675" y="1134704"/>
              <a:ext cx="2053200" cy="1743396"/>
              <a:chOff x="889275" y="1439504"/>
              <a:chExt cx="2053200" cy="1743396"/>
            </a:xfrm>
          </p:grpSpPr>
          <p:grpSp>
            <p:nvGrpSpPr>
              <p:cNvPr id="405" name="Google Shape;405;p39"/>
              <p:cNvGrpSpPr/>
              <p:nvPr/>
            </p:nvGrpSpPr>
            <p:grpSpPr>
              <a:xfrm>
                <a:off x="1041805" y="1439504"/>
                <a:ext cx="1776975" cy="1743396"/>
                <a:chOff x="1422675" y="1744150"/>
                <a:chExt cx="2175000" cy="2133900"/>
              </a:xfrm>
            </p:grpSpPr>
            <p:sp>
              <p:nvSpPr>
                <p:cNvPr id="406" name="Google Shape;406;p39"/>
                <p:cNvSpPr/>
                <p:nvPr/>
              </p:nvSpPr>
              <p:spPr>
                <a:xfrm>
                  <a:off x="1422675" y="1744150"/>
                  <a:ext cx="2175000" cy="2133900"/>
                </a:xfrm>
                <a:prstGeom prst="rect">
                  <a:avLst/>
                </a:prstGeom>
                <a:solidFill>
                  <a:srgbClr val="366083"/>
                </a:solidFill>
                <a:ln w="9525" cap="flat" cmpd="sng">
                  <a:solidFill>
                    <a:srgbClr val="3660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1509900" y="1834450"/>
                  <a:ext cx="1989600" cy="196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9"/>
              <p:cNvSpPr txBox="1"/>
              <p:nvPr/>
            </p:nvSpPr>
            <p:spPr>
              <a:xfrm>
                <a:off x="889275" y="2076750"/>
                <a:ext cx="20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Feedback</a:t>
                </a:r>
                <a:endParaRPr b="1">
                  <a:latin typeface="Helvetica Neue"/>
                  <a:ea typeface="Helvetica Neue"/>
                  <a:cs typeface="Helvetica Neue"/>
                  <a:sym typeface="Helvetica Neue"/>
                </a:endParaRPr>
              </a:p>
            </p:txBody>
          </p:sp>
        </p:grpSp>
        <p:pic>
          <p:nvPicPr>
            <p:cNvPr id="409" name="Google Shape;409;p39"/>
            <p:cNvPicPr preferRelativeResize="0"/>
            <p:nvPr/>
          </p:nvPicPr>
          <p:blipFill>
            <a:blip r:embed="rId5">
              <a:alphaModFix/>
            </a:blip>
            <a:stretch>
              <a:fillRect/>
            </a:stretch>
          </p:blipFill>
          <p:spPr>
            <a:xfrm>
              <a:off x="6513325" y="876475"/>
              <a:ext cx="870964" cy="859900"/>
            </a:xfrm>
            <a:prstGeom prst="rect">
              <a:avLst/>
            </a:prstGeom>
            <a:noFill/>
            <a:ln>
              <a:noFill/>
            </a:ln>
          </p:spPr>
        </p:pic>
      </p:grpSp>
      <p:sp>
        <p:nvSpPr>
          <p:cNvPr id="410" name="Google Shape;410;p39"/>
          <p:cNvSpPr txBox="1"/>
          <p:nvPr/>
        </p:nvSpPr>
        <p:spPr>
          <a:xfrm>
            <a:off x="6393900" y="2759775"/>
            <a:ext cx="2574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Ex-employees said they left because of </a:t>
            </a:r>
            <a:r>
              <a:rPr lang="en" b="1" i="1">
                <a:solidFill>
                  <a:srgbClr val="CC4125"/>
                </a:solidFill>
                <a:latin typeface="Helvetica Neue"/>
                <a:ea typeface="Helvetica Neue"/>
                <a:cs typeface="Helvetica Neue"/>
                <a:sym typeface="Helvetica Neue"/>
              </a:rPr>
              <a:t>role expectation, unclear career path, work-life balance</a:t>
            </a:r>
            <a:r>
              <a:rPr lang="en">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eNPS said that ex-employees didn’t really understand how their performance are measured</a:t>
            </a:r>
            <a:endParaRPr>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15" name="Google Shape;115;p13"/>
          <p:cNvSpPr txBox="1">
            <a:spLocks noGrp="1"/>
          </p:cNvSpPr>
          <p:nvPr>
            <p:ph type="title" idx="4294967295"/>
          </p:nvPr>
        </p:nvSpPr>
        <p:spPr>
          <a:xfrm>
            <a:off x="0" y="17463"/>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Table of Contents</a:t>
            </a:r>
            <a:endParaRPr sz="2500" b="1">
              <a:solidFill>
                <a:srgbClr val="366083"/>
              </a:solidFill>
              <a:latin typeface="Helvetica Neue"/>
              <a:ea typeface="Helvetica Neue"/>
              <a:cs typeface="Helvetica Neue"/>
              <a:sym typeface="Helvetica Neue"/>
            </a:endParaRPr>
          </a:p>
        </p:txBody>
      </p:sp>
      <p:grpSp>
        <p:nvGrpSpPr>
          <p:cNvPr id="86" name="Google Shape;86;p13"/>
          <p:cNvGrpSpPr/>
          <p:nvPr/>
        </p:nvGrpSpPr>
        <p:grpSpPr>
          <a:xfrm>
            <a:off x="1058279" y="167453"/>
            <a:ext cx="1926131" cy="2031669"/>
            <a:chOff x="1365950" y="375767"/>
            <a:chExt cx="2161278" cy="2279700"/>
          </a:xfrm>
        </p:grpSpPr>
        <p:sp>
          <p:nvSpPr>
            <p:cNvPr id="87" name="Google Shape;87;p13"/>
            <p:cNvSpPr/>
            <p:nvPr/>
          </p:nvSpPr>
          <p:spPr>
            <a:xfrm>
              <a:off x="1365950" y="980725"/>
              <a:ext cx="1065300" cy="10302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p:nvPr/>
          </p:nvSpPr>
          <p:spPr>
            <a:xfrm>
              <a:off x="1706828"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1</a:t>
              </a:r>
              <a:endParaRPr sz="12000" b="1">
                <a:solidFill>
                  <a:schemeClr val="lt1"/>
                </a:solidFill>
                <a:latin typeface="Helvetica Neue"/>
                <a:ea typeface="Helvetica Neue"/>
                <a:cs typeface="Helvetica Neue"/>
                <a:sym typeface="Helvetica Neue"/>
              </a:endParaRPr>
            </a:p>
          </p:txBody>
        </p:sp>
      </p:grpSp>
      <p:sp>
        <p:nvSpPr>
          <p:cNvPr id="89" name="Google Shape;89;p13"/>
          <p:cNvSpPr txBox="1"/>
          <p:nvPr/>
        </p:nvSpPr>
        <p:spPr>
          <a:xfrm>
            <a:off x="2254950" y="690025"/>
            <a:ext cx="1618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Overview</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Group overview and quarterly summary</a:t>
            </a:r>
            <a:endParaRPr sz="1200">
              <a:solidFill>
                <a:schemeClr val="dk1"/>
              </a:solidFill>
              <a:latin typeface="Helvetica Neue Light"/>
              <a:ea typeface="Helvetica Neue Light"/>
              <a:cs typeface="Helvetica Neue Light"/>
              <a:sym typeface="Helvetica Neue Light"/>
            </a:endParaRPr>
          </a:p>
        </p:txBody>
      </p:sp>
      <p:grpSp>
        <p:nvGrpSpPr>
          <p:cNvPr id="90" name="Google Shape;90;p13"/>
          <p:cNvGrpSpPr/>
          <p:nvPr/>
        </p:nvGrpSpPr>
        <p:grpSpPr>
          <a:xfrm>
            <a:off x="1058279" y="1310453"/>
            <a:ext cx="1849931" cy="2031669"/>
            <a:chOff x="1365950" y="375767"/>
            <a:chExt cx="2075775" cy="2279700"/>
          </a:xfrm>
        </p:grpSpPr>
        <p:sp>
          <p:nvSpPr>
            <p:cNvPr id="91" name="Google Shape;91;p13"/>
            <p:cNvSpPr/>
            <p:nvPr/>
          </p:nvSpPr>
          <p:spPr>
            <a:xfrm>
              <a:off x="1365950" y="980725"/>
              <a:ext cx="1065300" cy="1030200"/>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2</a:t>
              </a:r>
              <a:endParaRPr sz="12000" b="1">
                <a:solidFill>
                  <a:schemeClr val="lt1"/>
                </a:solidFill>
                <a:latin typeface="Helvetica Neue"/>
                <a:ea typeface="Helvetica Neue"/>
                <a:cs typeface="Helvetica Neue"/>
                <a:sym typeface="Helvetica Neue"/>
              </a:endParaRPr>
            </a:p>
          </p:txBody>
        </p:sp>
      </p:grpSp>
      <p:sp>
        <p:nvSpPr>
          <p:cNvPr id="93" name="Google Shape;93;p13"/>
          <p:cNvSpPr txBox="1"/>
          <p:nvPr/>
        </p:nvSpPr>
        <p:spPr>
          <a:xfrm>
            <a:off x="2659950" y="1404050"/>
            <a:ext cx="40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94" name="Google Shape;94;p13"/>
          <p:cNvSpPr txBox="1"/>
          <p:nvPr/>
        </p:nvSpPr>
        <p:spPr>
          <a:xfrm>
            <a:off x="2254950" y="1680625"/>
            <a:ext cx="1655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How long employees stay</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Leavers breakdown by tenure, department </a:t>
            </a:r>
            <a:endParaRPr sz="12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and age</a:t>
            </a:r>
            <a:endParaRPr sz="1200">
              <a:solidFill>
                <a:schemeClr val="dk1"/>
              </a:solidFill>
              <a:latin typeface="Helvetica Neue Light"/>
              <a:ea typeface="Helvetica Neue Light"/>
              <a:cs typeface="Helvetica Neue Light"/>
              <a:sym typeface="Helvetica Neue Light"/>
            </a:endParaRPr>
          </a:p>
        </p:txBody>
      </p:sp>
      <p:grpSp>
        <p:nvGrpSpPr>
          <p:cNvPr id="95" name="Google Shape;95;p13"/>
          <p:cNvGrpSpPr/>
          <p:nvPr/>
        </p:nvGrpSpPr>
        <p:grpSpPr>
          <a:xfrm>
            <a:off x="1058279" y="2377253"/>
            <a:ext cx="1849931" cy="2031669"/>
            <a:chOff x="1365950" y="375767"/>
            <a:chExt cx="2075775" cy="2279700"/>
          </a:xfrm>
        </p:grpSpPr>
        <p:sp>
          <p:nvSpPr>
            <p:cNvPr id="96" name="Google Shape;96;p13"/>
            <p:cNvSpPr/>
            <p:nvPr/>
          </p:nvSpPr>
          <p:spPr>
            <a:xfrm>
              <a:off x="1365950" y="980725"/>
              <a:ext cx="1065300" cy="1030200"/>
            </a:xfrm>
            <a:prstGeom prst="rect">
              <a:avLst/>
            </a:prstGeom>
            <a:solidFill>
              <a:srgbClr val="999999"/>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3</a:t>
              </a:r>
              <a:endParaRPr sz="12000" b="1">
                <a:solidFill>
                  <a:schemeClr val="lt1"/>
                </a:solidFill>
                <a:latin typeface="Helvetica Neue"/>
                <a:ea typeface="Helvetica Neue"/>
                <a:cs typeface="Helvetica Neue"/>
                <a:sym typeface="Helvetica Neue"/>
              </a:endParaRPr>
            </a:p>
          </p:txBody>
        </p:sp>
      </p:grpSp>
      <p:sp>
        <p:nvSpPr>
          <p:cNvPr id="98" name="Google Shape;98;p13"/>
          <p:cNvSpPr txBox="1"/>
          <p:nvPr/>
        </p:nvSpPr>
        <p:spPr>
          <a:xfrm>
            <a:off x="5988750" y="613825"/>
            <a:ext cx="1655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Into the myth of salary</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Leavers’ salaries breakdown by pay group</a:t>
            </a:r>
            <a:endParaRPr sz="1200">
              <a:solidFill>
                <a:schemeClr val="dk1"/>
              </a:solidFill>
              <a:latin typeface="Helvetica Neue Light"/>
              <a:ea typeface="Helvetica Neue Light"/>
              <a:cs typeface="Helvetica Neue Light"/>
              <a:sym typeface="Helvetica Neue Light"/>
            </a:endParaRPr>
          </a:p>
        </p:txBody>
      </p:sp>
      <p:grpSp>
        <p:nvGrpSpPr>
          <p:cNvPr id="99" name="Google Shape;99;p13"/>
          <p:cNvGrpSpPr/>
          <p:nvPr/>
        </p:nvGrpSpPr>
        <p:grpSpPr>
          <a:xfrm>
            <a:off x="1058279" y="3520253"/>
            <a:ext cx="1849931" cy="2031669"/>
            <a:chOff x="1365950" y="375767"/>
            <a:chExt cx="2075775" cy="2279700"/>
          </a:xfrm>
        </p:grpSpPr>
        <p:sp>
          <p:nvSpPr>
            <p:cNvPr id="100" name="Google Shape;100;p13"/>
            <p:cNvSpPr/>
            <p:nvPr/>
          </p:nvSpPr>
          <p:spPr>
            <a:xfrm>
              <a:off x="1365950" y="980725"/>
              <a:ext cx="1065300" cy="10302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4</a:t>
              </a:r>
              <a:endParaRPr sz="12000" b="1">
                <a:solidFill>
                  <a:schemeClr val="lt1"/>
                </a:solidFill>
                <a:latin typeface="Helvetica Neue"/>
                <a:ea typeface="Helvetica Neue"/>
                <a:cs typeface="Helvetica Neue"/>
                <a:sym typeface="Helvetica Neue"/>
              </a:endParaRPr>
            </a:p>
          </p:txBody>
        </p:sp>
      </p:grpSp>
      <p:sp>
        <p:nvSpPr>
          <p:cNvPr id="102" name="Google Shape;102;p13"/>
          <p:cNvSpPr txBox="1"/>
          <p:nvPr/>
        </p:nvSpPr>
        <p:spPr>
          <a:xfrm>
            <a:off x="2254950" y="2899825"/>
            <a:ext cx="1459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Genders</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Leavers breakdown by genders</a:t>
            </a:r>
            <a:endParaRPr sz="1200">
              <a:solidFill>
                <a:schemeClr val="dk1"/>
              </a:solidFill>
              <a:latin typeface="Helvetica Neue Light"/>
              <a:ea typeface="Helvetica Neue Light"/>
              <a:cs typeface="Helvetica Neue Light"/>
              <a:sym typeface="Helvetica Neue Light"/>
            </a:endParaRPr>
          </a:p>
        </p:txBody>
      </p:sp>
      <p:grpSp>
        <p:nvGrpSpPr>
          <p:cNvPr id="103" name="Google Shape;103;p13"/>
          <p:cNvGrpSpPr/>
          <p:nvPr/>
        </p:nvGrpSpPr>
        <p:grpSpPr>
          <a:xfrm>
            <a:off x="4792079" y="167453"/>
            <a:ext cx="1849931" cy="2031669"/>
            <a:chOff x="1365950" y="375767"/>
            <a:chExt cx="2075775" cy="2279700"/>
          </a:xfrm>
        </p:grpSpPr>
        <p:sp>
          <p:nvSpPr>
            <p:cNvPr id="104" name="Google Shape;104;p13"/>
            <p:cNvSpPr/>
            <p:nvPr/>
          </p:nvSpPr>
          <p:spPr>
            <a:xfrm>
              <a:off x="1365950" y="980725"/>
              <a:ext cx="1065300" cy="1030200"/>
            </a:xfrm>
            <a:prstGeom prst="rect">
              <a:avLst/>
            </a:prstGeom>
            <a:solidFill>
              <a:srgbClr val="45818E"/>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5</a:t>
              </a:r>
              <a:endParaRPr sz="12000" b="1">
                <a:solidFill>
                  <a:schemeClr val="lt1"/>
                </a:solidFill>
                <a:latin typeface="Helvetica Neue"/>
                <a:ea typeface="Helvetica Neue"/>
                <a:cs typeface="Helvetica Neue"/>
                <a:sym typeface="Helvetica Neue"/>
              </a:endParaRPr>
            </a:p>
          </p:txBody>
        </p:sp>
      </p:grpSp>
      <p:sp>
        <p:nvSpPr>
          <p:cNvPr id="106" name="Google Shape;106;p13"/>
          <p:cNvSpPr txBox="1"/>
          <p:nvPr/>
        </p:nvSpPr>
        <p:spPr>
          <a:xfrm>
            <a:off x="2178750" y="4042825"/>
            <a:ext cx="1459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New Joiners</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How are new joiners doing at the moment?</a:t>
            </a:r>
            <a:endParaRPr sz="1200">
              <a:solidFill>
                <a:schemeClr val="dk1"/>
              </a:solidFill>
              <a:latin typeface="Helvetica Neue Light"/>
              <a:ea typeface="Helvetica Neue Light"/>
              <a:cs typeface="Helvetica Neue Light"/>
              <a:sym typeface="Helvetica Neue Light"/>
            </a:endParaRPr>
          </a:p>
        </p:txBody>
      </p:sp>
      <p:grpSp>
        <p:nvGrpSpPr>
          <p:cNvPr id="107" name="Google Shape;107;p13"/>
          <p:cNvGrpSpPr/>
          <p:nvPr/>
        </p:nvGrpSpPr>
        <p:grpSpPr>
          <a:xfrm>
            <a:off x="4792079" y="1386653"/>
            <a:ext cx="1849931" cy="2031669"/>
            <a:chOff x="1365950" y="375767"/>
            <a:chExt cx="2075775" cy="2279700"/>
          </a:xfrm>
        </p:grpSpPr>
        <p:sp>
          <p:nvSpPr>
            <p:cNvPr id="108" name="Google Shape;108;p13"/>
            <p:cNvSpPr/>
            <p:nvPr/>
          </p:nvSpPr>
          <p:spPr>
            <a:xfrm>
              <a:off x="1365950" y="980725"/>
              <a:ext cx="1065300" cy="1030200"/>
            </a:xfrm>
            <a:prstGeom prst="rect">
              <a:avLst/>
            </a:prstGeom>
            <a:solidFill>
              <a:srgbClr val="A64D79"/>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6</a:t>
              </a:r>
              <a:endParaRPr sz="12000" b="1">
                <a:solidFill>
                  <a:schemeClr val="lt1"/>
                </a:solidFill>
                <a:latin typeface="Helvetica Neue"/>
                <a:ea typeface="Helvetica Neue"/>
                <a:cs typeface="Helvetica Neue"/>
                <a:sym typeface="Helvetica Neue"/>
              </a:endParaRPr>
            </a:p>
          </p:txBody>
        </p:sp>
      </p:grpSp>
      <p:sp>
        <p:nvSpPr>
          <p:cNvPr id="110" name="Google Shape;110;p13"/>
          <p:cNvSpPr txBox="1"/>
          <p:nvPr/>
        </p:nvSpPr>
        <p:spPr>
          <a:xfrm>
            <a:off x="5988750" y="1909225"/>
            <a:ext cx="1655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Feedback</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Exit Feedback, Interview Catch-up and eNPS result</a:t>
            </a:r>
            <a:endParaRPr sz="1200">
              <a:solidFill>
                <a:schemeClr val="dk1"/>
              </a:solidFill>
              <a:latin typeface="Helvetica Neue Light"/>
              <a:ea typeface="Helvetica Neue Light"/>
              <a:cs typeface="Helvetica Neue Light"/>
              <a:sym typeface="Helvetica Neue Light"/>
            </a:endParaRPr>
          </a:p>
        </p:txBody>
      </p:sp>
      <p:grpSp>
        <p:nvGrpSpPr>
          <p:cNvPr id="111" name="Google Shape;111;p13"/>
          <p:cNvGrpSpPr/>
          <p:nvPr/>
        </p:nvGrpSpPr>
        <p:grpSpPr>
          <a:xfrm>
            <a:off x="4792079" y="2529653"/>
            <a:ext cx="1849931" cy="2031669"/>
            <a:chOff x="1365950" y="375767"/>
            <a:chExt cx="2075775" cy="2279700"/>
          </a:xfrm>
        </p:grpSpPr>
        <p:sp>
          <p:nvSpPr>
            <p:cNvPr id="112" name="Google Shape;112;p13"/>
            <p:cNvSpPr/>
            <p:nvPr/>
          </p:nvSpPr>
          <p:spPr>
            <a:xfrm>
              <a:off x="1365950" y="980725"/>
              <a:ext cx="1065300" cy="1030200"/>
            </a:xfrm>
            <a:prstGeom prst="rect">
              <a:avLst/>
            </a:prstGeom>
            <a:solidFill>
              <a:srgbClr val="FF990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txBox="1"/>
            <p:nvPr/>
          </p:nvSpPr>
          <p:spPr>
            <a:xfrm>
              <a:off x="1621325" y="375767"/>
              <a:ext cx="1820400" cy="227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b="1">
                  <a:solidFill>
                    <a:schemeClr val="lt1"/>
                  </a:solidFill>
                  <a:latin typeface="Helvetica Neue"/>
                  <a:ea typeface="Helvetica Neue"/>
                  <a:cs typeface="Helvetica Neue"/>
                  <a:sym typeface="Helvetica Neue"/>
                </a:rPr>
                <a:t>7</a:t>
              </a:r>
              <a:endParaRPr sz="12000" b="1">
                <a:solidFill>
                  <a:schemeClr val="lt1"/>
                </a:solidFill>
                <a:latin typeface="Helvetica Neue"/>
                <a:ea typeface="Helvetica Neue"/>
                <a:cs typeface="Helvetica Neue"/>
                <a:sym typeface="Helvetica Neue"/>
              </a:endParaRPr>
            </a:p>
          </p:txBody>
        </p:sp>
      </p:grpSp>
      <p:sp>
        <p:nvSpPr>
          <p:cNvPr id="114" name="Google Shape;114;p13"/>
          <p:cNvSpPr txBox="1"/>
          <p:nvPr/>
        </p:nvSpPr>
        <p:spPr>
          <a:xfrm>
            <a:off x="5912550" y="3052225"/>
            <a:ext cx="1655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Conclusion and Solution</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dk1"/>
                </a:solidFill>
                <a:latin typeface="Helvetica Neue Light"/>
                <a:ea typeface="Helvetica Neue Light"/>
                <a:cs typeface="Helvetica Neue Light"/>
                <a:sym typeface="Helvetica Neue Light"/>
              </a:rPr>
              <a:t>Overall result and Next Steps</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40"/>
          <p:cNvSpPr txBox="1"/>
          <p:nvPr/>
        </p:nvSpPr>
        <p:spPr>
          <a:xfrm>
            <a:off x="388375" y="75975"/>
            <a:ext cx="508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Next Steps</a:t>
            </a:r>
            <a:endParaRPr sz="2500" b="1">
              <a:solidFill>
                <a:srgbClr val="366083"/>
              </a:solidFill>
              <a:latin typeface="Helvetica Neue"/>
              <a:ea typeface="Helvetica Neue"/>
              <a:cs typeface="Helvetica Neue"/>
              <a:sym typeface="Helvetica Neue"/>
            </a:endParaRPr>
          </a:p>
        </p:txBody>
      </p:sp>
      <p:grpSp>
        <p:nvGrpSpPr>
          <p:cNvPr id="417" name="Google Shape;417;p40"/>
          <p:cNvGrpSpPr/>
          <p:nvPr/>
        </p:nvGrpSpPr>
        <p:grpSpPr>
          <a:xfrm>
            <a:off x="715425" y="783975"/>
            <a:ext cx="1105800" cy="1142200"/>
            <a:chOff x="1248825" y="783975"/>
            <a:chExt cx="1105800" cy="1142200"/>
          </a:xfrm>
        </p:grpSpPr>
        <p:sp>
          <p:nvSpPr>
            <p:cNvPr id="418" name="Google Shape;418;p40"/>
            <p:cNvSpPr/>
            <p:nvPr/>
          </p:nvSpPr>
          <p:spPr>
            <a:xfrm rot="5400000">
              <a:off x="1230625" y="802175"/>
              <a:ext cx="1142200" cy="1105800"/>
            </a:xfrm>
            <a:prstGeom prst="flowChartPreparation">
              <a:avLst/>
            </a:prstGeom>
            <a:solidFill>
              <a:srgbClr val="6D9EEB"/>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p:nvPr/>
          </p:nvSpPr>
          <p:spPr>
            <a:xfrm>
              <a:off x="1416200" y="1154975"/>
              <a:ext cx="8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Helvetica Neue"/>
                  <a:ea typeface="Helvetica Neue"/>
                  <a:cs typeface="Helvetica Neue"/>
                  <a:sym typeface="Helvetica Neue"/>
                </a:rPr>
                <a:t>Hiring</a:t>
              </a:r>
              <a:endParaRPr b="1">
                <a:solidFill>
                  <a:srgbClr val="FFFFFF"/>
                </a:solidFill>
                <a:latin typeface="Helvetica Neue"/>
                <a:ea typeface="Helvetica Neue"/>
                <a:cs typeface="Helvetica Neue"/>
                <a:sym typeface="Helvetica Neue"/>
              </a:endParaRPr>
            </a:p>
          </p:txBody>
        </p:sp>
      </p:grpSp>
      <p:sp>
        <p:nvSpPr>
          <p:cNvPr id="420" name="Google Shape;420;p40"/>
          <p:cNvSpPr txBox="1"/>
          <p:nvPr/>
        </p:nvSpPr>
        <p:spPr>
          <a:xfrm>
            <a:off x="3203225" y="917225"/>
            <a:ext cx="49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421" name="Google Shape;421;p40"/>
          <p:cNvSpPr txBox="1"/>
          <p:nvPr/>
        </p:nvSpPr>
        <p:spPr>
          <a:xfrm>
            <a:off x="2582450" y="685150"/>
            <a:ext cx="5129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Be honest with the candidates</a:t>
            </a:r>
            <a:endParaRPr b="1">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TAs and hiring managers must be clear with the candidates about the actual job and what’s described in JD in order to set the same expectations which will help in job mismatch or misunderstood</a:t>
            </a:r>
            <a:endParaRPr sz="1200">
              <a:latin typeface="Helvetica Neue Light"/>
              <a:ea typeface="Helvetica Neue Light"/>
              <a:cs typeface="Helvetica Neue Light"/>
              <a:sym typeface="Helvetica Neue Light"/>
            </a:endParaRPr>
          </a:p>
        </p:txBody>
      </p:sp>
      <p:sp>
        <p:nvSpPr>
          <p:cNvPr id="422" name="Google Shape;422;p40"/>
          <p:cNvSpPr/>
          <p:nvPr/>
        </p:nvSpPr>
        <p:spPr>
          <a:xfrm rot="5400000">
            <a:off x="1285650" y="1771625"/>
            <a:ext cx="1142200" cy="1105800"/>
          </a:xfrm>
          <a:prstGeom prst="flowChartPreparation">
            <a:avLst/>
          </a:prstGeom>
          <a:solidFill>
            <a:srgbClr val="3C78D8"/>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txBox="1"/>
          <p:nvPr/>
        </p:nvSpPr>
        <p:spPr>
          <a:xfrm>
            <a:off x="1415750" y="2064775"/>
            <a:ext cx="88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Helvetica Neue"/>
                <a:ea typeface="Helvetica Neue"/>
                <a:cs typeface="Helvetica Neue"/>
                <a:sym typeface="Helvetica Neue"/>
              </a:rPr>
              <a:t>Career Path</a:t>
            </a:r>
            <a:endParaRPr b="1">
              <a:solidFill>
                <a:srgbClr val="FFFFFF"/>
              </a:solidFill>
              <a:latin typeface="Helvetica Neue"/>
              <a:ea typeface="Helvetica Neue"/>
              <a:cs typeface="Helvetica Neue"/>
              <a:sym typeface="Helvetica Neue"/>
            </a:endParaRPr>
          </a:p>
        </p:txBody>
      </p:sp>
      <p:sp>
        <p:nvSpPr>
          <p:cNvPr id="424" name="Google Shape;424;p40"/>
          <p:cNvSpPr txBox="1"/>
          <p:nvPr/>
        </p:nvSpPr>
        <p:spPr>
          <a:xfrm>
            <a:off x="3457225" y="2074325"/>
            <a:ext cx="44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425" name="Google Shape;425;p40"/>
          <p:cNvSpPr txBox="1"/>
          <p:nvPr/>
        </p:nvSpPr>
        <p:spPr>
          <a:xfrm>
            <a:off x="3148250" y="1603025"/>
            <a:ext cx="4607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Set clear career path</a:t>
            </a:r>
            <a:endParaRPr b="1">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Management and managers must set clear and reasonable career path in every position to let employees know what’s in it and what’s the next step for them.</a:t>
            </a:r>
            <a:endParaRPr sz="12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426" name="Google Shape;426;p40"/>
          <p:cNvSpPr/>
          <p:nvPr/>
        </p:nvSpPr>
        <p:spPr>
          <a:xfrm rot="5400000">
            <a:off x="1881150" y="2740900"/>
            <a:ext cx="1142200" cy="1105800"/>
          </a:xfrm>
          <a:prstGeom prst="flowChartPreparation">
            <a:avLst/>
          </a:prstGeom>
          <a:solidFill>
            <a:srgbClr val="1155CC"/>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txBox="1"/>
          <p:nvPr/>
        </p:nvSpPr>
        <p:spPr>
          <a:xfrm>
            <a:off x="2011250" y="3110250"/>
            <a:ext cx="9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Helvetica Neue"/>
                <a:ea typeface="Helvetica Neue"/>
                <a:cs typeface="Helvetica Neue"/>
                <a:sym typeface="Helvetica Neue"/>
              </a:rPr>
              <a:t>Respect</a:t>
            </a:r>
            <a:endParaRPr b="1">
              <a:solidFill>
                <a:srgbClr val="FFFFFF"/>
              </a:solidFill>
              <a:latin typeface="Helvetica Neue"/>
              <a:ea typeface="Helvetica Neue"/>
              <a:cs typeface="Helvetica Neue"/>
              <a:sym typeface="Helvetica Neue"/>
            </a:endParaRPr>
          </a:p>
        </p:txBody>
      </p:sp>
      <p:sp>
        <p:nvSpPr>
          <p:cNvPr id="428" name="Google Shape;428;p40"/>
          <p:cNvSpPr txBox="1"/>
          <p:nvPr/>
        </p:nvSpPr>
        <p:spPr>
          <a:xfrm>
            <a:off x="3529250" y="2593625"/>
            <a:ext cx="4607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Respect employees’ time-off</a:t>
            </a:r>
            <a:endParaRPr b="1">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Create a culture that have the right to disconnect and respect employees’ working hours and leaves</a:t>
            </a:r>
            <a:endParaRPr sz="10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429" name="Google Shape;429;p40"/>
          <p:cNvSpPr/>
          <p:nvPr/>
        </p:nvSpPr>
        <p:spPr>
          <a:xfrm rot="5400000">
            <a:off x="2450450" y="3708000"/>
            <a:ext cx="1142200" cy="1105800"/>
          </a:xfrm>
          <a:prstGeom prst="flowChartPreparation">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txBox="1"/>
          <p:nvPr/>
        </p:nvSpPr>
        <p:spPr>
          <a:xfrm>
            <a:off x="2428150" y="4077350"/>
            <a:ext cx="143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latin typeface="Helvetica Neue"/>
                <a:ea typeface="Helvetica Neue"/>
                <a:cs typeface="Helvetica Neue"/>
                <a:sym typeface="Helvetica Neue"/>
              </a:rPr>
              <a:t>Transparency</a:t>
            </a:r>
            <a:endParaRPr sz="1200" b="1">
              <a:solidFill>
                <a:srgbClr val="FFFFFF"/>
              </a:solidFill>
              <a:latin typeface="Helvetica Neue"/>
              <a:ea typeface="Helvetica Neue"/>
              <a:cs typeface="Helvetica Neue"/>
              <a:sym typeface="Helvetica Neue"/>
            </a:endParaRPr>
          </a:p>
        </p:txBody>
      </p:sp>
      <p:sp>
        <p:nvSpPr>
          <p:cNvPr id="431" name="Google Shape;431;p40"/>
          <p:cNvSpPr txBox="1"/>
          <p:nvPr/>
        </p:nvSpPr>
        <p:spPr>
          <a:xfrm>
            <a:off x="4062650" y="3508025"/>
            <a:ext cx="5029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Helvetica Neue"/>
                <a:ea typeface="Helvetica Neue"/>
                <a:cs typeface="Helvetica Neue"/>
                <a:sym typeface="Helvetica Neue"/>
              </a:rPr>
              <a:t>Transparency in promoting and recognition</a:t>
            </a:r>
            <a:endParaRPr b="1">
              <a:solidFill>
                <a:schemeClr val="dk1"/>
              </a:solidFill>
              <a:latin typeface="Helvetica Neue"/>
              <a:ea typeface="Helvetica Neue"/>
              <a:cs typeface="Helvetica Neue"/>
              <a:sym typeface="Helvetica Neue"/>
            </a:endParaRPr>
          </a:p>
          <a:p>
            <a:pPr marL="457200" lvl="0" indent="-292100" algn="l" rtl="0">
              <a:spcBef>
                <a:spcPts val="0"/>
              </a:spcBef>
              <a:spcAft>
                <a:spcPts val="0"/>
              </a:spcAft>
              <a:buClr>
                <a:schemeClr val="dk1"/>
              </a:buClr>
              <a:buSzPts val="1000"/>
              <a:buFont typeface="Helvetica Neue Light"/>
              <a:buChar char="-"/>
            </a:pPr>
            <a:r>
              <a:rPr lang="en" sz="1200">
                <a:solidFill>
                  <a:schemeClr val="dk1"/>
                </a:solidFill>
                <a:latin typeface="Helvetica Neue Light"/>
                <a:ea typeface="Helvetica Neue Light"/>
                <a:cs typeface="Helvetica Neue Light"/>
                <a:sym typeface="Helvetica Neue Light"/>
              </a:rPr>
              <a:t>Set clear and fair evidence-based regulations with employees about promotion and recognition. This will help in transparency when promoting someone instead of someone.</a:t>
            </a:r>
            <a:endParaRPr sz="8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4"/>
          <p:cNvSpPr txBox="1">
            <a:spLocks noGrp="1"/>
          </p:cNvSpPr>
          <p:nvPr>
            <p:ph type="title" idx="4294967295"/>
          </p:nvPr>
        </p:nvSpPr>
        <p:spPr>
          <a:xfrm>
            <a:off x="623888" y="50800"/>
            <a:ext cx="8520112" cy="5730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Overview of Turnover Situation (YTD)</a:t>
            </a:r>
            <a:endParaRPr sz="2500" b="1">
              <a:solidFill>
                <a:srgbClr val="366083"/>
              </a:solidFill>
              <a:latin typeface="Helvetica Neue"/>
              <a:ea typeface="Helvetica Neue"/>
              <a:cs typeface="Helvetica Neue"/>
              <a:sym typeface="Helvetica Neue"/>
            </a:endParaRPr>
          </a:p>
        </p:txBody>
      </p:sp>
      <p:grpSp>
        <p:nvGrpSpPr>
          <p:cNvPr id="122" name="Google Shape;122;p14"/>
          <p:cNvGrpSpPr/>
          <p:nvPr/>
        </p:nvGrpSpPr>
        <p:grpSpPr>
          <a:xfrm>
            <a:off x="676650" y="1339650"/>
            <a:ext cx="2230200" cy="927300"/>
            <a:chOff x="764500" y="966000"/>
            <a:chExt cx="2230200" cy="927300"/>
          </a:xfrm>
        </p:grpSpPr>
        <p:sp>
          <p:nvSpPr>
            <p:cNvPr id="123" name="Google Shape;123;p14"/>
            <p:cNvSpPr/>
            <p:nvPr/>
          </p:nvSpPr>
          <p:spPr>
            <a:xfrm>
              <a:off x="764500" y="966000"/>
              <a:ext cx="2230200" cy="92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txBox="1"/>
            <p:nvPr/>
          </p:nvSpPr>
          <p:spPr>
            <a:xfrm>
              <a:off x="825550" y="1060200"/>
              <a:ext cx="210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1155CC"/>
                  </a:solidFill>
                </a:rPr>
                <a:t>Group Wide Turnover : 32%</a:t>
              </a:r>
              <a:endParaRPr sz="1800" b="1">
                <a:solidFill>
                  <a:srgbClr val="1155CC"/>
                </a:solidFill>
              </a:endParaRPr>
            </a:p>
          </p:txBody>
        </p:sp>
      </p:grpSp>
      <p:sp>
        <p:nvSpPr>
          <p:cNvPr id="125" name="Google Shape;125;p14"/>
          <p:cNvSpPr txBox="1"/>
          <p:nvPr/>
        </p:nvSpPr>
        <p:spPr>
          <a:xfrm>
            <a:off x="6386250" y="1655700"/>
            <a:ext cx="2630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rgbClr val="1155CC"/>
              </a:solidFill>
            </a:endParaRPr>
          </a:p>
          <a:p>
            <a:pPr marL="457200" lvl="0" indent="-317500" algn="l" rtl="0">
              <a:spcBef>
                <a:spcPts val="0"/>
              </a:spcBef>
              <a:spcAft>
                <a:spcPts val="0"/>
              </a:spcAft>
              <a:buClr>
                <a:schemeClr val="dk1"/>
              </a:buClr>
              <a:buSzPts val="1400"/>
              <a:buChar char="-"/>
            </a:pPr>
            <a:r>
              <a:rPr lang="en">
                <a:solidFill>
                  <a:schemeClr val="dk1"/>
                </a:solidFill>
              </a:rPr>
              <a:t>Group wide turnover rate is 32%</a:t>
            </a:r>
            <a:br>
              <a:rPr lang="en">
                <a:solidFill>
                  <a:schemeClr val="dk1"/>
                </a:solidFill>
              </a:rPr>
            </a:br>
            <a:endParaRPr>
              <a:solidFill>
                <a:schemeClr val="dk1"/>
              </a:solidFill>
            </a:endParaRPr>
          </a:p>
          <a:p>
            <a:pPr marL="457200" lvl="0" indent="-317500" algn="l" rtl="0">
              <a:spcBef>
                <a:spcPts val="0"/>
              </a:spcBef>
              <a:spcAft>
                <a:spcPts val="0"/>
              </a:spcAft>
              <a:buSzPts val="1400"/>
              <a:buChar char="-"/>
            </a:pPr>
            <a:r>
              <a:rPr lang="en"/>
              <a:t>The highest turnover rate are from MPS, KAM and Business Operations Excellence</a:t>
            </a:r>
            <a:endParaRPr/>
          </a:p>
        </p:txBody>
      </p:sp>
      <p:sp>
        <p:nvSpPr>
          <p:cNvPr id="126" name="Google Shape;126;p14"/>
          <p:cNvSpPr txBox="1"/>
          <p:nvPr/>
        </p:nvSpPr>
        <p:spPr>
          <a:xfrm>
            <a:off x="6420450" y="4388750"/>
            <a:ext cx="2596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Note:</a:t>
            </a:r>
            <a:endParaRPr sz="900"/>
          </a:p>
          <a:p>
            <a:pPr marL="0" lvl="0" indent="0" algn="l" rtl="0">
              <a:spcBef>
                <a:spcPts val="0"/>
              </a:spcBef>
              <a:spcAft>
                <a:spcPts val="0"/>
              </a:spcAft>
              <a:buNone/>
            </a:pPr>
            <a:r>
              <a:rPr lang="en" sz="900"/>
              <a:t>Business Development only have one employee since the beginning of this year</a:t>
            </a:r>
            <a:endParaRPr sz="900"/>
          </a:p>
        </p:txBody>
      </p:sp>
      <p:pic>
        <p:nvPicPr>
          <p:cNvPr id="127" name="Google Shape;127;p14"/>
          <p:cNvPicPr preferRelativeResize="0"/>
          <p:nvPr/>
        </p:nvPicPr>
        <p:blipFill rotWithShape="1">
          <a:blip r:embed="rId3">
            <a:alphaModFix/>
          </a:blip>
          <a:srcRect l="52654" t="42251" r="27866" b="16455"/>
          <a:stretch/>
        </p:blipFill>
        <p:spPr>
          <a:xfrm>
            <a:off x="3108576" y="808550"/>
            <a:ext cx="3201998" cy="3818299"/>
          </a:xfrm>
          <a:prstGeom prst="rect">
            <a:avLst/>
          </a:prstGeom>
          <a:noFill/>
          <a:ln>
            <a:noFill/>
          </a:ln>
        </p:spPr>
      </p:pic>
      <p:grpSp>
        <p:nvGrpSpPr>
          <p:cNvPr id="128" name="Google Shape;128;p14"/>
          <p:cNvGrpSpPr/>
          <p:nvPr/>
        </p:nvGrpSpPr>
        <p:grpSpPr>
          <a:xfrm>
            <a:off x="723600" y="2874048"/>
            <a:ext cx="2127600" cy="741218"/>
            <a:chOff x="647400" y="2797851"/>
            <a:chExt cx="2127600" cy="413683"/>
          </a:xfrm>
        </p:grpSpPr>
        <p:sp>
          <p:nvSpPr>
            <p:cNvPr id="129" name="Google Shape;129;p14"/>
            <p:cNvSpPr/>
            <p:nvPr/>
          </p:nvSpPr>
          <p:spPr>
            <a:xfrm>
              <a:off x="647400" y="2797851"/>
              <a:ext cx="2127600" cy="41368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130" name="Google Shape;130;p14"/>
            <p:cNvSpPr txBox="1"/>
            <p:nvPr/>
          </p:nvSpPr>
          <p:spPr>
            <a:xfrm>
              <a:off x="701088" y="2819750"/>
              <a:ext cx="2020200" cy="3435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Helvetica Neue Light"/>
                  <a:ea typeface="Helvetica Neue Light"/>
                  <a:cs typeface="Helvetica Neue Light"/>
                  <a:sym typeface="Helvetica Neue Light"/>
                </a:rPr>
                <a:t>YTD Headcount : 596</a:t>
              </a:r>
              <a:endParaRPr dirty="0">
                <a:latin typeface="Helvetica Neue Light"/>
                <a:ea typeface="Helvetica Neue Light"/>
                <a:cs typeface="Helvetica Neue Light"/>
                <a:sym typeface="Helvetica Neue Light"/>
              </a:endParaRPr>
            </a:p>
            <a:p>
              <a:pPr marL="0" lvl="0" indent="0" algn="l" rtl="0">
                <a:spcBef>
                  <a:spcPts val="0"/>
                </a:spcBef>
                <a:spcAft>
                  <a:spcPts val="0"/>
                </a:spcAft>
                <a:buNone/>
              </a:pPr>
              <a:r>
                <a:rPr lang="en" dirty="0">
                  <a:latin typeface="Helvetica Neue Light"/>
                  <a:ea typeface="Helvetica Neue Light"/>
                  <a:cs typeface="Helvetica Neue Light"/>
                  <a:sym typeface="Helvetica Neue Light"/>
                </a:rPr>
                <a:t>YTD Exit : 182</a:t>
              </a:r>
              <a:endParaRPr dirty="0">
                <a:latin typeface="Helvetica Neue Light"/>
                <a:ea typeface="Helvetica Neue Light"/>
                <a:cs typeface="Helvetica Neue Light"/>
                <a:sym typeface="Helvetica Neue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5"/>
          <p:cNvPicPr preferRelativeResize="0"/>
          <p:nvPr/>
        </p:nvPicPr>
        <p:blipFill>
          <a:blip r:embed="rId3">
            <a:alphaModFix/>
          </a:blip>
          <a:stretch>
            <a:fillRect/>
          </a:stretch>
        </p:blipFill>
        <p:spPr>
          <a:xfrm>
            <a:off x="1984525" y="2828750"/>
            <a:ext cx="5977902" cy="2235025"/>
          </a:xfrm>
          <a:prstGeom prst="rect">
            <a:avLst/>
          </a:prstGeom>
          <a:noFill/>
          <a:ln>
            <a:noFill/>
          </a:ln>
        </p:spPr>
      </p:pic>
      <p:sp>
        <p:nvSpPr>
          <p:cNvPr id="137" name="Google Shape;137;p15"/>
          <p:cNvSpPr txBox="1">
            <a:spLocks noGrp="1"/>
          </p:cNvSpPr>
          <p:nvPr>
            <p:ph type="title" idx="4294967295"/>
          </p:nvPr>
        </p:nvSpPr>
        <p:spPr>
          <a:xfrm>
            <a:off x="0" y="25400"/>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Quarterly Summary</a:t>
            </a:r>
            <a:endParaRPr sz="2500" b="1">
              <a:solidFill>
                <a:srgbClr val="366083"/>
              </a:solidFill>
              <a:latin typeface="Helvetica Neue"/>
              <a:ea typeface="Helvetica Neue"/>
              <a:cs typeface="Helvetica Neue"/>
              <a:sym typeface="Helvetica Neue"/>
            </a:endParaRPr>
          </a:p>
        </p:txBody>
      </p:sp>
      <p:sp>
        <p:nvSpPr>
          <p:cNvPr id="138" name="Google Shape;138;p15"/>
          <p:cNvSpPr txBox="1"/>
          <p:nvPr/>
        </p:nvSpPr>
        <p:spPr>
          <a:xfrm>
            <a:off x="477775" y="1060900"/>
            <a:ext cx="3282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Q3-2021</a:t>
            </a:r>
            <a:br>
              <a:rPr lang="en">
                <a:latin typeface="Helvetica Neue Light"/>
                <a:ea typeface="Helvetica Neue Light"/>
                <a:cs typeface="Helvetica Neue Light"/>
                <a:sym typeface="Helvetica Neue Light"/>
              </a:rPr>
            </a:br>
            <a:r>
              <a:rPr lang="en">
                <a:latin typeface="Helvetica Neue Light"/>
                <a:ea typeface="Helvetica Neue Light"/>
                <a:cs typeface="Helvetica Neue Light"/>
                <a:sym typeface="Helvetica Neue Light"/>
              </a:rPr>
              <a:t>Total New Joiner: 109</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Total Resignation: 80</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139" name="Google Shape;139;p15"/>
          <p:cNvSpPr txBox="1"/>
          <p:nvPr/>
        </p:nvSpPr>
        <p:spPr>
          <a:xfrm>
            <a:off x="3012800" y="356800"/>
            <a:ext cx="236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Helvetica Neue"/>
                <a:ea typeface="Helvetica Neue"/>
                <a:cs typeface="Helvetica Neue"/>
                <a:sym typeface="Helvetica Neue"/>
              </a:rPr>
              <a:t>New Joiners by Department</a:t>
            </a:r>
            <a:endParaRPr sz="1000">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140" name="Google Shape;140;p15"/>
          <p:cNvSpPr txBox="1"/>
          <p:nvPr/>
        </p:nvSpPr>
        <p:spPr>
          <a:xfrm>
            <a:off x="6033800" y="312850"/>
            <a:ext cx="2944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Helvetica Neue"/>
                <a:ea typeface="Helvetica Neue"/>
                <a:cs typeface="Helvetica Neue"/>
                <a:sym typeface="Helvetica Neue"/>
              </a:rPr>
              <a:t>Leavers by Departments</a:t>
            </a:r>
            <a:br>
              <a:rPr lang="en" sz="1000">
                <a:latin typeface="Helvetica Neue Light"/>
                <a:ea typeface="Helvetica Neue Light"/>
                <a:cs typeface="Helvetica Neue Light"/>
                <a:sym typeface="Helvetica Neue Light"/>
              </a:rPr>
            </a:br>
            <a:endParaRPr sz="1000">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141" name="Google Shape;141;p15"/>
          <p:cNvSpPr txBox="1"/>
          <p:nvPr/>
        </p:nvSpPr>
        <p:spPr>
          <a:xfrm>
            <a:off x="2330600" y="2875350"/>
            <a:ext cx="500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Helvetica Neue"/>
                <a:ea typeface="Helvetica Neue"/>
                <a:cs typeface="Helvetica Neue"/>
                <a:sym typeface="Helvetica Neue"/>
              </a:rPr>
              <a:t>Month on Month Leaver vs. Joiner (Jan - Sep)</a:t>
            </a:r>
            <a:endParaRPr sz="1100" b="1">
              <a:latin typeface="Helvetica Neue"/>
              <a:ea typeface="Helvetica Neue"/>
              <a:cs typeface="Helvetica Neue"/>
              <a:sym typeface="Helvetica Neue"/>
            </a:endParaRPr>
          </a:p>
        </p:txBody>
      </p:sp>
      <p:pic>
        <p:nvPicPr>
          <p:cNvPr id="142" name="Google Shape;142;p15"/>
          <p:cNvPicPr preferRelativeResize="0"/>
          <p:nvPr/>
        </p:nvPicPr>
        <p:blipFill rotWithShape="1">
          <a:blip r:embed="rId4">
            <a:alphaModFix/>
          </a:blip>
          <a:srcRect l="31985" t="38641" r="37283" b="17906"/>
          <a:stretch/>
        </p:blipFill>
        <p:spPr>
          <a:xfrm>
            <a:off x="2566700" y="600762"/>
            <a:ext cx="2810102" cy="2235049"/>
          </a:xfrm>
          <a:prstGeom prst="rect">
            <a:avLst/>
          </a:prstGeom>
          <a:noFill/>
          <a:ln>
            <a:noFill/>
          </a:ln>
        </p:spPr>
      </p:pic>
      <p:pic>
        <p:nvPicPr>
          <p:cNvPr id="143" name="Google Shape;143;p15"/>
          <p:cNvPicPr preferRelativeResize="0"/>
          <p:nvPr/>
        </p:nvPicPr>
        <p:blipFill rotWithShape="1">
          <a:blip r:embed="rId5">
            <a:alphaModFix/>
          </a:blip>
          <a:srcRect l="38356" t="49001" r="38718" b="22435"/>
          <a:stretch/>
        </p:blipFill>
        <p:spPr>
          <a:xfrm>
            <a:off x="5724625" y="600775"/>
            <a:ext cx="3063475" cy="219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idx="4294967295"/>
          </p:nvPr>
        </p:nvSpPr>
        <p:spPr>
          <a:xfrm>
            <a:off x="0" y="144463"/>
            <a:ext cx="7688263" cy="536575"/>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200" b="1">
                <a:solidFill>
                  <a:srgbClr val="366083"/>
                </a:solidFill>
                <a:latin typeface="Helvetica Neue"/>
                <a:ea typeface="Helvetica Neue"/>
                <a:cs typeface="Helvetica Neue"/>
                <a:sym typeface="Helvetica Neue"/>
              </a:rPr>
              <a:t>How long employees stay with us?</a:t>
            </a:r>
            <a:endParaRPr sz="2200" b="1">
              <a:solidFill>
                <a:srgbClr val="366083"/>
              </a:solidFill>
              <a:latin typeface="Helvetica Neue"/>
              <a:ea typeface="Helvetica Neue"/>
              <a:cs typeface="Helvetica Neue"/>
              <a:sym typeface="Helvetica Neue"/>
            </a:endParaRPr>
          </a:p>
        </p:txBody>
      </p:sp>
      <p:sp>
        <p:nvSpPr>
          <p:cNvPr id="150" name="Google Shape;150;p16"/>
          <p:cNvSpPr txBox="1"/>
          <p:nvPr/>
        </p:nvSpPr>
        <p:spPr>
          <a:xfrm>
            <a:off x="7083850" y="1317125"/>
            <a:ext cx="16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51" name="Google Shape;151;p16"/>
          <p:cNvSpPr txBox="1"/>
          <p:nvPr/>
        </p:nvSpPr>
        <p:spPr>
          <a:xfrm>
            <a:off x="6323975" y="1621075"/>
            <a:ext cx="2693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br>
              <a:rPr lang="en" b="1">
                <a:solidFill>
                  <a:srgbClr val="1155CC"/>
                </a:solidFill>
              </a:rPr>
            </a:br>
            <a:endParaRPr b="1">
              <a:solidFill>
                <a:srgbClr val="1155CC"/>
              </a:solidFill>
            </a:endParaRPr>
          </a:p>
          <a:p>
            <a:pPr marL="457200" lvl="0" indent="-317500" algn="l" rtl="0">
              <a:spcBef>
                <a:spcPts val="0"/>
              </a:spcBef>
              <a:spcAft>
                <a:spcPts val="0"/>
              </a:spcAft>
              <a:buClr>
                <a:schemeClr val="dk2"/>
              </a:buClr>
              <a:buSzPts val="1400"/>
              <a:buChar char="-"/>
            </a:pPr>
            <a:r>
              <a:rPr lang="en">
                <a:solidFill>
                  <a:schemeClr val="dk2"/>
                </a:solidFill>
              </a:rPr>
              <a:t>Employees that work with us for 1 year to 1.5 year are the most at risk of leaving</a:t>
            </a: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the same tenure</a:t>
            </a:r>
            <a:endParaRPr b="1">
              <a:solidFill>
                <a:schemeClr val="dk2"/>
              </a:solidFill>
            </a:endParaRPr>
          </a:p>
          <a:p>
            <a:pPr marL="0" lvl="0" indent="0" algn="l" rtl="0">
              <a:spcBef>
                <a:spcPts val="0"/>
              </a:spcBef>
              <a:spcAft>
                <a:spcPts val="0"/>
              </a:spcAft>
              <a:buNone/>
            </a:pPr>
            <a:endParaRPr>
              <a:solidFill>
                <a:schemeClr val="dk2"/>
              </a:solidFill>
            </a:endParaRPr>
          </a:p>
        </p:txBody>
      </p:sp>
      <p:pic>
        <p:nvPicPr>
          <p:cNvPr id="152" name="Google Shape;152;p16"/>
          <p:cNvPicPr preferRelativeResize="0"/>
          <p:nvPr/>
        </p:nvPicPr>
        <p:blipFill>
          <a:blip r:embed="rId3">
            <a:alphaModFix/>
          </a:blip>
          <a:stretch>
            <a:fillRect/>
          </a:stretch>
        </p:blipFill>
        <p:spPr>
          <a:xfrm>
            <a:off x="388300" y="1271875"/>
            <a:ext cx="6015400" cy="3312051"/>
          </a:xfrm>
          <a:prstGeom prst="rect">
            <a:avLst/>
          </a:prstGeom>
          <a:noFill/>
          <a:ln>
            <a:noFill/>
          </a:ln>
        </p:spPr>
      </p:pic>
      <p:grpSp>
        <p:nvGrpSpPr>
          <p:cNvPr id="153" name="Google Shape;153;p16"/>
          <p:cNvGrpSpPr/>
          <p:nvPr/>
        </p:nvGrpSpPr>
        <p:grpSpPr>
          <a:xfrm>
            <a:off x="6242850" y="3745075"/>
            <a:ext cx="2127600" cy="659400"/>
            <a:chOff x="647400" y="2797850"/>
            <a:chExt cx="2127600" cy="659400"/>
          </a:xfrm>
        </p:grpSpPr>
        <p:sp>
          <p:nvSpPr>
            <p:cNvPr id="154" name="Google Shape;154;p16"/>
            <p:cNvSpPr/>
            <p:nvPr/>
          </p:nvSpPr>
          <p:spPr>
            <a:xfrm>
              <a:off x="647400" y="2797850"/>
              <a:ext cx="2127600" cy="65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155" name="Google Shape;155;p16"/>
            <p:cNvSpPr txBox="1"/>
            <p:nvPr/>
          </p:nvSpPr>
          <p:spPr>
            <a:xfrm>
              <a:off x="701088" y="2819750"/>
              <a:ext cx="202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YTD Headcount	: 596</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YTD Exit		: 182</a:t>
              </a:r>
              <a:endParaRPr>
                <a:latin typeface="Helvetica Neue Light"/>
                <a:ea typeface="Helvetica Neue Light"/>
                <a:cs typeface="Helvetica Neue Light"/>
                <a:sym typeface="Helvetica Neue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17"/>
          <p:cNvSpPr txBox="1">
            <a:spLocks noGrp="1"/>
          </p:cNvSpPr>
          <p:nvPr>
            <p:ph type="title" idx="4294967295"/>
          </p:nvPr>
        </p:nvSpPr>
        <p:spPr>
          <a:xfrm>
            <a:off x="622300" y="0"/>
            <a:ext cx="8521700" cy="5730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chemeClr val="accent1"/>
                </a:solidFill>
                <a:latin typeface="Helvetica Neue"/>
                <a:ea typeface="Helvetica Neue"/>
                <a:cs typeface="Helvetica Neue"/>
                <a:sym typeface="Helvetica Neue"/>
              </a:rPr>
              <a:t>Leavers at each tenure by departments</a:t>
            </a:r>
            <a:endParaRPr sz="2500" b="1">
              <a:solidFill>
                <a:schemeClr val="accent1"/>
              </a:solidFill>
              <a:latin typeface="Helvetica Neue"/>
              <a:ea typeface="Helvetica Neue"/>
              <a:cs typeface="Helvetica Neue"/>
              <a:sym typeface="Helvetica Neue"/>
            </a:endParaRPr>
          </a:p>
        </p:txBody>
      </p:sp>
      <p:sp>
        <p:nvSpPr>
          <p:cNvPr id="162" name="Google Shape;162;p17"/>
          <p:cNvSpPr txBox="1"/>
          <p:nvPr/>
        </p:nvSpPr>
        <p:spPr>
          <a:xfrm>
            <a:off x="6432300" y="1728775"/>
            <a:ext cx="2711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D9FD7"/>
                </a:solidFill>
              </a:rPr>
              <a:t>Key Takeaway:</a:t>
            </a:r>
            <a:endParaRPr b="1">
              <a:solidFill>
                <a:srgbClr val="4D9FD7"/>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each tenure</a:t>
            </a:r>
            <a:r>
              <a:rPr lang="en">
                <a:solidFill>
                  <a:schemeClr val="dk2"/>
                </a:solidFill>
              </a:rPr>
              <a:t>, KAM is the most likely to exit</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Leavers in every tenure, more than 30% which are from KAM</a:t>
            </a:r>
            <a:endParaRPr>
              <a:solidFill>
                <a:schemeClr val="dk2"/>
              </a:solidFill>
            </a:endParaRPr>
          </a:p>
        </p:txBody>
      </p:sp>
      <p:sp>
        <p:nvSpPr>
          <p:cNvPr id="163" name="Google Shape;163;p17"/>
          <p:cNvSpPr txBox="1"/>
          <p:nvPr/>
        </p:nvSpPr>
        <p:spPr>
          <a:xfrm>
            <a:off x="7269600" y="2043250"/>
            <a:ext cx="48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164" name="Google Shape;164;p17"/>
          <p:cNvPicPr preferRelativeResize="0"/>
          <p:nvPr/>
        </p:nvPicPr>
        <p:blipFill>
          <a:blip r:embed="rId3">
            <a:alphaModFix/>
          </a:blip>
          <a:stretch>
            <a:fillRect/>
          </a:stretch>
        </p:blipFill>
        <p:spPr>
          <a:xfrm>
            <a:off x="77250" y="675013"/>
            <a:ext cx="6421249" cy="4299874"/>
          </a:xfrm>
          <a:prstGeom prst="rect">
            <a:avLst/>
          </a:prstGeom>
          <a:noFill/>
          <a:ln>
            <a:noFill/>
          </a:ln>
        </p:spPr>
      </p:pic>
      <p:sp>
        <p:nvSpPr>
          <p:cNvPr id="165" name="Google Shape;165;p17"/>
          <p:cNvSpPr/>
          <p:nvPr/>
        </p:nvSpPr>
        <p:spPr>
          <a:xfrm>
            <a:off x="325100" y="3688050"/>
            <a:ext cx="6173400" cy="263100"/>
          </a:xfrm>
          <a:prstGeom prst="rect">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77250" y="785588"/>
            <a:ext cx="2850300" cy="2009400"/>
          </a:xfrm>
          <a:prstGeom prst="rect">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18"/>
          <p:cNvSpPr txBox="1"/>
          <p:nvPr/>
        </p:nvSpPr>
        <p:spPr>
          <a:xfrm>
            <a:off x="1482700" y="1406750"/>
            <a:ext cx="259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
        <p:nvSpPr>
          <p:cNvPr id="173" name="Google Shape;173;p18"/>
          <p:cNvSpPr txBox="1"/>
          <p:nvPr/>
        </p:nvSpPr>
        <p:spPr>
          <a:xfrm>
            <a:off x="411450" y="76350"/>
            <a:ext cx="7907400" cy="746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 sz="2500" b="1">
                <a:solidFill>
                  <a:schemeClr val="accent1"/>
                </a:solidFill>
                <a:latin typeface="Helvetica Neue"/>
                <a:ea typeface="Helvetica Neue"/>
                <a:cs typeface="Helvetica Neue"/>
                <a:sym typeface="Helvetica Neue"/>
              </a:rPr>
              <a:t>Leavers at 0m-3m tenure by departments</a:t>
            </a:r>
            <a:endParaRPr sz="2500" b="1">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174" name="Google Shape;174;p18"/>
          <p:cNvSpPr txBox="1"/>
          <p:nvPr/>
        </p:nvSpPr>
        <p:spPr>
          <a:xfrm>
            <a:off x="532500" y="701750"/>
            <a:ext cx="213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 of Leavers (&lt; 3m) : 36</a:t>
            </a:r>
            <a:endParaRPr b="1">
              <a:latin typeface="Helvetica Neue"/>
              <a:ea typeface="Helvetica Neue"/>
              <a:cs typeface="Helvetica Neue"/>
              <a:sym typeface="Helvetica Neue"/>
            </a:endParaRPr>
          </a:p>
        </p:txBody>
      </p:sp>
      <p:pic>
        <p:nvPicPr>
          <p:cNvPr id="175" name="Google Shape;175;p18"/>
          <p:cNvPicPr preferRelativeResize="0"/>
          <p:nvPr/>
        </p:nvPicPr>
        <p:blipFill rotWithShape="1">
          <a:blip r:embed="rId3">
            <a:alphaModFix/>
          </a:blip>
          <a:srcRect l="42773" t="47129" r="40993" b="32229"/>
          <a:stretch/>
        </p:blipFill>
        <p:spPr>
          <a:xfrm>
            <a:off x="6232300" y="3162250"/>
            <a:ext cx="2357198" cy="1686004"/>
          </a:xfrm>
          <a:prstGeom prst="rect">
            <a:avLst/>
          </a:prstGeom>
          <a:noFill/>
          <a:ln>
            <a:noFill/>
          </a:ln>
        </p:spPr>
      </p:pic>
      <p:sp>
        <p:nvSpPr>
          <p:cNvPr id="176" name="Google Shape;176;p18"/>
          <p:cNvSpPr txBox="1"/>
          <p:nvPr/>
        </p:nvSpPr>
        <p:spPr>
          <a:xfrm>
            <a:off x="6110225" y="1036275"/>
            <a:ext cx="2711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D9FD7"/>
                </a:solidFill>
              </a:rPr>
              <a:t>Key Takeaway:</a:t>
            </a:r>
            <a:endParaRPr b="1">
              <a:solidFill>
                <a:srgbClr val="4D9FD7"/>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tenure</a:t>
            </a:r>
            <a:r>
              <a:rPr lang="en">
                <a:solidFill>
                  <a:schemeClr val="dk2"/>
                </a:solidFill>
              </a:rPr>
              <a:t>, KAM is the most likely to exit</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Leavers in &lt;3ms tenure, more than 42% are from KAM</a:t>
            </a:r>
            <a:endParaRPr>
              <a:solidFill>
                <a:schemeClr val="dk2"/>
              </a:solidFill>
            </a:endParaRPr>
          </a:p>
        </p:txBody>
      </p:sp>
      <p:pic>
        <p:nvPicPr>
          <p:cNvPr id="177" name="Google Shape;177;p18"/>
          <p:cNvPicPr preferRelativeResize="0"/>
          <p:nvPr/>
        </p:nvPicPr>
        <p:blipFill>
          <a:blip r:embed="rId4">
            <a:alphaModFix/>
          </a:blip>
          <a:stretch>
            <a:fillRect/>
          </a:stretch>
        </p:blipFill>
        <p:spPr>
          <a:xfrm>
            <a:off x="703115" y="1176200"/>
            <a:ext cx="4968902" cy="3776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idx="4294967295"/>
          </p:nvPr>
        </p:nvSpPr>
        <p:spPr>
          <a:xfrm>
            <a:off x="0" y="136525"/>
            <a:ext cx="7689850" cy="5349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366083"/>
                </a:solidFill>
                <a:latin typeface="Helvetica Neue"/>
                <a:ea typeface="Helvetica Neue"/>
                <a:cs typeface="Helvetica Neue"/>
                <a:sym typeface="Helvetica Neue"/>
              </a:rPr>
              <a:t>What about the age? Is that related?</a:t>
            </a:r>
            <a:endParaRPr sz="2500" b="1">
              <a:solidFill>
                <a:srgbClr val="366083"/>
              </a:solidFill>
              <a:latin typeface="Helvetica Neue"/>
              <a:ea typeface="Helvetica Neue"/>
              <a:cs typeface="Helvetica Neue"/>
              <a:sym typeface="Helvetica Neue"/>
            </a:endParaRPr>
          </a:p>
        </p:txBody>
      </p:sp>
      <p:sp>
        <p:nvSpPr>
          <p:cNvPr id="184" name="Google Shape;184;p19"/>
          <p:cNvSpPr txBox="1"/>
          <p:nvPr/>
        </p:nvSpPr>
        <p:spPr>
          <a:xfrm>
            <a:off x="6318650" y="1513125"/>
            <a:ext cx="27117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Key Takeaway:</a:t>
            </a:r>
            <a:endParaRPr b="1">
              <a:solidFill>
                <a:srgbClr val="1155CC"/>
              </a:solidFill>
            </a:endParaRPr>
          </a:p>
          <a:p>
            <a:pPr marL="0" lvl="0" indent="0" algn="l" rtl="0">
              <a:spcBef>
                <a:spcPts val="0"/>
              </a:spcBef>
              <a:spcAft>
                <a:spcPts val="0"/>
              </a:spcAft>
              <a:buNone/>
            </a:pP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Age between 26-30 ys is the one that decided to leave the most in every tenure</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Juniors (20-25 ys) tend to leave at one year tenure</a:t>
            </a:r>
            <a:br>
              <a:rPr lang="en">
                <a:solidFill>
                  <a:schemeClr val="dk2"/>
                </a:solidFill>
              </a:rPr>
            </a:b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Compare within each tenure</a:t>
            </a:r>
            <a:endParaRPr b="1">
              <a:solidFill>
                <a:schemeClr val="dk2"/>
              </a:solidFill>
            </a:endParaRPr>
          </a:p>
        </p:txBody>
      </p:sp>
      <p:pic>
        <p:nvPicPr>
          <p:cNvPr id="185" name="Google Shape;185;p19"/>
          <p:cNvPicPr preferRelativeResize="0"/>
          <p:nvPr/>
        </p:nvPicPr>
        <p:blipFill>
          <a:blip r:embed="rId3">
            <a:alphaModFix/>
          </a:blip>
          <a:stretch>
            <a:fillRect/>
          </a:stretch>
        </p:blipFill>
        <p:spPr>
          <a:xfrm>
            <a:off x="388425" y="770200"/>
            <a:ext cx="6338300" cy="3833250"/>
          </a:xfrm>
          <a:prstGeom prst="rect">
            <a:avLst/>
          </a:prstGeom>
          <a:noFill/>
          <a:ln>
            <a:noFill/>
          </a:ln>
        </p:spPr>
      </p:pic>
      <p:sp>
        <p:nvSpPr>
          <p:cNvPr id="186" name="Google Shape;186;p19"/>
          <p:cNvSpPr/>
          <p:nvPr/>
        </p:nvSpPr>
        <p:spPr>
          <a:xfrm>
            <a:off x="388425" y="2141950"/>
            <a:ext cx="6296100" cy="535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Commerce PPT Template 202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1380</Words>
  <Application>Microsoft Macintosh PowerPoint</Application>
  <PresentationFormat>On-screen Show (16:9)</PresentationFormat>
  <Paragraphs>206</Paragraphs>
  <Slides>30</Slides>
  <Notes>30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Helvetica Neue Light</vt:lpstr>
      <vt:lpstr>Helvetica Neue</vt:lpstr>
      <vt:lpstr>Arial</vt:lpstr>
      <vt:lpstr>Lato</vt:lpstr>
      <vt:lpstr>aCommerce PPT Template 2020</vt:lpstr>
      <vt:lpstr>Exit Insight of Why People left</vt:lpstr>
      <vt:lpstr>Goals of this discussion</vt:lpstr>
      <vt:lpstr>Table of Contents</vt:lpstr>
      <vt:lpstr>Overview of Turnover Situation (YTD)</vt:lpstr>
      <vt:lpstr>Quarterly Summary</vt:lpstr>
      <vt:lpstr>How long employees stay with us?</vt:lpstr>
      <vt:lpstr>Leavers at each tenure by departments</vt:lpstr>
      <vt:lpstr>PowerPoint Presentation</vt:lpstr>
      <vt:lpstr>What about the age? Is that related?</vt:lpstr>
      <vt:lpstr>Look closely at the age</vt:lpstr>
      <vt:lpstr>PowerPoint Presentation</vt:lpstr>
      <vt:lpstr>Is salary really the problem? (not likely)</vt:lpstr>
      <vt:lpstr>PowerPoint Presentation</vt:lpstr>
      <vt:lpstr>Leavers by genders</vt:lpstr>
      <vt:lpstr>What about Joiners this year? </vt:lpstr>
      <vt:lpstr>How are new joiners doing?</vt:lpstr>
      <vt:lpstr>Joiners that survive</vt:lpstr>
      <vt:lpstr>Joiners that left by 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Exit Insight of Why People left</dc:title>
  <cp:lastModifiedBy>Sorravith Jaichuen</cp:lastModifiedBy>
  <cp:revision>1</cp:revision>
  <dcterms:modified xsi:type="dcterms:W3CDTF">2022-12-27T14:35:22Z</dcterms:modified>
</cp:coreProperties>
</file>